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80FB-4549-49C4-B43F-E218B1E560F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AC5C-0C97-42E1-9A2E-C03EA7F60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80FB-4549-49C4-B43F-E218B1E560F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AC5C-0C97-42E1-9A2E-C03EA7F60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4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80FB-4549-49C4-B43F-E218B1E560F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AC5C-0C97-42E1-9A2E-C03EA7F60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25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0970A-3707-4643-847B-113FAC590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49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FE205-B2EE-40BE-8FA0-6CFD34B6A2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2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80FB-4549-49C4-B43F-E218B1E560F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AC5C-0C97-42E1-9A2E-C03EA7F60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3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80FB-4549-49C4-B43F-E218B1E560F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AC5C-0C97-42E1-9A2E-C03EA7F60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2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80FB-4549-49C4-B43F-E218B1E560F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AC5C-0C97-42E1-9A2E-C03EA7F60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80FB-4549-49C4-B43F-E218B1E560F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AC5C-0C97-42E1-9A2E-C03EA7F60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0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80FB-4549-49C4-B43F-E218B1E560F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AC5C-0C97-42E1-9A2E-C03EA7F60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7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80FB-4549-49C4-B43F-E218B1E560F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AC5C-0C97-42E1-9A2E-C03EA7F60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4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80FB-4549-49C4-B43F-E218B1E560F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AC5C-0C97-42E1-9A2E-C03EA7F60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3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80FB-4549-49C4-B43F-E218B1E560F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AC5C-0C97-42E1-9A2E-C03EA7F60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580FB-4549-49C4-B43F-E218B1E560F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5AC5C-0C97-42E1-9A2E-C03EA7F60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slide" Target="slide19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ảng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19300"/>
            <a:ext cx="4419600" cy="3810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nha rong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20000" r="30000" b="33333"/>
          <a:stretch>
            <a:fillRect/>
          </a:stretch>
        </p:blipFill>
        <p:spPr bwMode="auto">
          <a:xfrm>
            <a:off x="1790700" y="2019300"/>
            <a:ext cx="4343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844675" y="6035676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Bến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– TP HCM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164264" y="6035676"/>
            <a:ext cx="4283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Dịch vụ xuất - nhập khẩu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717675" y="304800"/>
            <a:ext cx="8686800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Tiết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38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– Bài 33: VÙNG ĐÔNG NAM BỘ (tiếp theo)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057401" y="1320800"/>
            <a:ext cx="222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4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7" grpId="0"/>
      <p:bldP spid="1536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6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360715" y="282331"/>
            <a:ext cx="7620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 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sao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Đông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Nam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Bộ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địa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bàn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sức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hút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mạnh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vốn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đầu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tư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nước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ngoài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?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1828800" y="2057768"/>
            <a:ext cx="85344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600" dirty="0"/>
              <a:t>- Vị trí địa lí thuận lợi</a:t>
            </a:r>
          </a:p>
          <a:p>
            <a:pPr eaLnBrk="1" hangingPunct="1"/>
            <a:r>
              <a:rPr lang="en-US" altLang="en-US" sz="2600" dirty="0"/>
              <a:t>- Có nhiều tiềm năng kinh tế</a:t>
            </a:r>
          </a:p>
          <a:p>
            <a:pPr eaLnBrk="1" hangingPunct="1"/>
            <a:r>
              <a:rPr lang="en-US" altLang="en-US" sz="2600" dirty="0"/>
              <a:t>- Là vùng phát triển năng động, có trình độ phát triển kinh </a:t>
            </a:r>
            <a:r>
              <a:rPr lang="en-US" altLang="en-US" sz="2600" dirty="0" smtClean="0"/>
              <a:t>tế cao </a:t>
            </a:r>
            <a:r>
              <a:rPr lang="en-US" altLang="en-US" sz="2600" dirty="0"/>
              <a:t>vượt trội.</a:t>
            </a:r>
          </a:p>
          <a:p>
            <a:pPr eaLnBrk="1" hangingPunct="1"/>
            <a:r>
              <a:rPr lang="en-US" altLang="en-US" sz="2600" dirty="0"/>
              <a:t>- Số lao động dồi dào, có trình độ kỹ thuật cao, nhạy bén với </a:t>
            </a:r>
            <a:r>
              <a:rPr lang="en-US" altLang="en-US" sz="2600" dirty="0" smtClean="0"/>
              <a:t>tiến </a:t>
            </a:r>
            <a:r>
              <a:rPr lang="en-US" altLang="en-US" sz="2600" dirty="0"/>
              <a:t>bộ khoa học kỹ thuật.</a:t>
            </a:r>
          </a:p>
          <a:p>
            <a:pPr eaLnBrk="1" hangingPunct="1"/>
            <a:r>
              <a:rPr lang="en-US" altLang="en-US" sz="2600" dirty="0"/>
              <a:t>- Năng động với nền sản xuất hàng hóa.</a:t>
            </a:r>
          </a:p>
          <a:p>
            <a:pPr eaLnBrk="1" hangingPunct="1"/>
            <a:r>
              <a:rPr lang="en-US" altLang="en-US" sz="2600" dirty="0"/>
              <a:t>- Cơ sở hạ tầng phát triển tốt, đặc biệt về GTVT .</a:t>
            </a:r>
          </a:p>
          <a:p>
            <a:pPr eaLnBrk="1" hangingPunct="1"/>
            <a:r>
              <a:rPr lang="en-US" altLang="en-US" sz="2600" dirty="0"/>
              <a:t>- Đông Nam Bộ dẫn đầu cả nước trong hoạt động xuất - nhập khẩu</a:t>
            </a:r>
          </a:p>
        </p:txBody>
      </p:sp>
      <p:sp>
        <p:nvSpPr>
          <p:cNvPr id="2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80607" y="1089577"/>
            <a:ext cx="7955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Vị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trí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địa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lí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tài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nguyên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thiên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nhiên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nhân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lực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cơ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sở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hạ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tầng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2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6" grpId="0"/>
      <p:bldP spid="52231" grpId="0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4" descr="b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90800" y="6400800"/>
            <a:ext cx="7239000" cy="381000"/>
          </a:xfrm>
          <a:solidFill>
            <a:srgbClr val="AFF0FF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ahoma" panose="020B0604030504040204" pitchFamily="34" charset="0"/>
              </a:rPr>
              <a:t>MỘT SỐ THỊ TRƯỜNG XUẤT KHẨU CỦA ĐÔNG NAM BỘ.</a:t>
            </a:r>
          </a:p>
        </p:txBody>
      </p:sp>
      <p:pic>
        <p:nvPicPr>
          <p:cNvPr id="439304" name="Picture 8" descr="cangS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9305" name="Text Box 9"/>
          <p:cNvSpPr txBox="1">
            <a:spLocks noChangeArrowheads="1"/>
          </p:cNvSpPr>
          <p:nvPr/>
        </p:nvSpPr>
        <p:spPr bwMode="auto">
          <a:xfrm>
            <a:off x="1905000" y="6096001"/>
            <a:ext cx="3962400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Phần lớn hàng hoá được xuất qua cảng Sài Gòn.</a:t>
            </a:r>
          </a:p>
        </p:txBody>
      </p:sp>
      <p:sp>
        <p:nvSpPr>
          <p:cNvPr id="439301" name="Text Box 5"/>
          <p:cNvSpPr txBox="1">
            <a:spLocks noChangeArrowheads="1"/>
          </p:cNvSpPr>
          <p:nvPr/>
        </p:nvSpPr>
        <p:spPr bwMode="auto">
          <a:xfrm>
            <a:off x="3276600" y="228601"/>
            <a:ext cx="2514600" cy="3460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HÀNG XUẤT KHẨU</a:t>
            </a:r>
          </a:p>
        </p:txBody>
      </p:sp>
      <p:pic>
        <p:nvPicPr>
          <p:cNvPr id="439302" name="Picture 6" descr="dau k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14601"/>
            <a:ext cx="48006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07" name="Picture 11" descr="images594855_aa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30464"/>
            <a:ext cx="4953000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08" name="Picture 12" descr="det m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5029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14" name="Picture 18" descr="images888087_tm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5029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1752600" y="914401"/>
            <a:ext cx="594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Hoạt động xuất khẩu của TP Hồ Chí Minh có những thuận lợi gì?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5638800" y="0"/>
            <a:ext cx="5181600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Kể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tên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các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mặt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hàng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xuất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khẩu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699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9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9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5" grpId="0"/>
      <p:bldP spid="439301" grpId="0" animBg="1"/>
      <p:bldP spid="38924" grpId="0"/>
      <p:bldP spid="38924" grpId="1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76200"/>
            <a:ext cx="49530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/>
              <a:t>Một vài mặt hàng nhập khẩu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0052" name="Picture 4" descr="pic3_ser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32" name="Picture 12" descr="chebieng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27" name="Picture 7" descr="plan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56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33" name="Picture 13" descr="Kho_x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25" name="Picture 5" descr="morning_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84" name="Text Box 4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752600" y="5903914"/>
            <a:ext cx="8915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Quan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sát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các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hình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ảnh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trên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em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có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nhận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xét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gì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về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hoạt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động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xuất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nhập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khẩu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của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Đông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Nam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Bộ</a:t>
            </a:r>
            <a:r>
              <a:rPr lang="en-US" sz="2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439305" name="Text Box 9"/>
          <p:cNvSpPr txBox="1">
            <a:spLocks noChangeArrowheads="1"/>
          </p:cNvSpPr>
          <p:nvPr/>
        </p:nvSpPr>
        <p:spPr bwMode="auto">
          <a:xfrm>
            <a:off x="5181600" y="0"/>
            <a:ext cx="5334000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Kể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tên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mặt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hàng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nhập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khẩu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616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0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084"/>
                  </p:tgtEl>
                </p:cond>
              </p:nextCondLst>
            </p:seq>
          </p:childTnLst>
        </p:cTn>
      </p:par>
    </p:tnLst>
    <p:bldLst>
      <p:bldP spid="430084" grpId="0"/>
      <p:bldP spid="430084" grpId="1"/>
      <p:bldP spid="4393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 Box 4"/>
          <p:cNvSpPr txBox="1">
            <a:spLocks noChangeArrowheads="1"/>
          </p:cNvSpPr>
          <p:nvPr/>
        </p:nvSpPr>
        <p:spPr bwMode="auto">
          <a:xfrm>
            <a:off x="2133601" y="838201"/>
            <a:ext cx="2225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Dịch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1076" name="Text Box 5"/>
          <p:cNvSpPr txBox="1">
            <a:spLocks noChangeArrowheads="1"/>
          </p:cNvSpPr>
          <p:nvPr/>
        </p:nvSpPr>
        <p:spPr bwMode="auto">
          <a:xfrm>
            <a:off x="1752599" y="1460500"/>
            <a:ext cx="95728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99"/>
                </a:solidFill>
                <a:latin typeface="VNI-Times" pitchFamily="2" charset="0"/>
              </a:rPr>
              <a:t>- Cô caáu ña dạng: Thương mại, bưu chính viễn thoâng, giao thoâng vaän taûi, du lịch, xuất nhập khẩu...</a:t>
            </a:r>
          </a:p>
        </p:txBody>
      </p:sp>
      <p:sp>
        <p:nvSpPr>
          <p:cNvPr id="131077" name="Rectangle 6"/>
          <p:cNvSpPr>
            <a:spLocks noChangeArrowheads="1"/>
          </p:cNvSpPr>
          <p:nvPr/>
        </p:nvSpPr>
        <p:spPr bwMode="auto">
          <a:xfrm>
            <a:off x="1905000" y="152400"/>
            <a:ext cx="8001000" cy="609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 </a:t>
            </a:r>
            <a:r>
              <a:rPr lang="en-US" altLang="en-US" b="1" u="sng">
                <a:solidFill>
                  <a:srgbClr val="FF0000"/>
                </a:solidFill>
              </a:rPr>
              <a:t>Bài 33</a:t>
            </a:r>
            <a:r>
              <a:rPr lang="en-US" altLang="en-US" b="1">
                <a:solidFill>
                  <a:srgbClr val="FF0000"/>
                </a:solidFill>
              </a:rPr>
              <a:t>: </a:t>
            </a:r>
            <a:r>
              <a:rPr lang="en-US" altLang="en-US" sz="2800" b="1">
                <a:solidFill>
                  <a:srgbClr val="FF0000"/>
                </a:solidFill>
              </a:rPr>
              <a:t>VÙNG ĐÔNG NAM BỘ</a:t>
            </a:r>
            <a:r>
              <a:rPr lang="en-US" altLang="en-US" sz="4000" b="1">
                <a:solidFill>
                  <a:srgbClr val="FF0000"/>
                </a:solidFill>
              </a:rPr>
              <a:t> </a:t>
            </a:r>
            <a:r>
              <a:rPr lang="en-US" altLang="en-US" b="1">
                <a:solidFill>
                  <a:srgbClr val="FF0000"/>
                </a:solidFill>
              </a:rPr>
              <a:t>(tiếp theo)</a:t>
            </a:r>
          </a:p>
        </p:txBody>
      </p:sp>
      <p:sp>
        <p:nvSpPr>
          <p:cNvPr id="131078" name="Rectangle 8"/>
          <p:cNvSpPr>
            <a:spLocks noChangeArrowheads="1"/>
          </p:cNvSpPr>
          <p:nvPr/>
        </p:nvSpPr>
        <p:spPr bwMode="auto">
          <a:xfrm>
            <a:off x="1752599" y="2291497"/>
            <a:ext cx="909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752599" y="2791977"/>
            <a:ext cx="88192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747837" y="3292457"/>
            <a:ext cx="93555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801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2100" name="Picture 4" descr="b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3447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33801" y="2967038"/>
            <a:ext cx="1844675" cy="2171700"/>
            <a:chOff x="1344" y="1872"/>
            <a:chExt cx="1162" cy="1368"/>
          </a:xfrm>
        </p:grpSpPr>
        <p:sp>
          <p:nvSpPr>
            <p:cNvPr id="132129" name="Freeform 7"/>
            <p:cNvSpPr>
              <a:spLocks/>
            </p:cNvSpPr>
            <p:nvPr/>
          </p:nvSpPr>
          <p:spPr bwMode="auto">
            <a:xfrm>
              <a:off x="1344" y="1872"/>
              <a:ext cx="1162" cy="1368"/>
            </a:xfrm>
            <a:custGeom>
              <a:avLst/>
              <a:gdLst>
                <a:gd name="T0" fmla="*/ 1162 w 1162"/>
                <a:gd name="T1" fmla="*/ 0 h 1368"/>
                <a:gd name="T2" fmla="*/ 1061 w 1162"/>
                <a:gd name="T3" fmla="*/ 64 h 1368"/>
                <a:gd name="T4" fmla="*/ 1015 w 1162"/>
                <a:gd name="T5" fmla="*/ 165 h 1368"/>
                <a:gd name="T6" fmla="*/ 960 w 1162"/>
                <a:gd name="T7" fmla="*/ 201 h 1368"/>
                <a:gd name="T8" fmla="*/ 933 w 1162"/>
                <a:gd name="T9" fmla="*/ 219 h 1368"/>
                <a:gd name="T10" fmla="*/ 887 w 1162"/>
                <a:gd name="T11" fmla="*/ 329 h 1368"/>
                <a:gd name="T12" fmla="*/ 878 w 1162"/>
                <a:gd name="T13" fmla="*/ 357 h 1368"/>
                <a:gd name="T14" fmla="*/ 869 w 1162"/>
                <a:gd name="T15" fmla="*/ 384 h 1368"/>
                <a:gd name="T16" fmla="*/ 787 w 1162"/>
                <a:gd name="T17" fmla="*/ 686 h 1368"/>
                <a:gd name="T18" fmla="*/ 714 w 1162"/>
                <a:gd name="T19" fmla="*/ 850 h 1368"/>
                <a:gd name="T20" fmla="*/ 650 w 1162"/>
                <a:gd name="T21" fmla="*/ 905 h 1368"/>
                <a:gd name="T22" fmla="*/ 631 w 1162"/>
                <a:gd name="T23" fmla="*/ 923 h 1368"/>
                <a:gd name="T24" fmla="*/ 604 w 1162"/>
                <a:gd name="T25" fmla="*/ 933 h 1368"/>
                <a:gd name="T26" fmla="*/ 576 w 1162"/>
                <a:gd name="T27" fmla="*/ 1024 h 1368"/>
                <a:gd name="T28" fmla="*/ 549 w 1162"/>
                <a:gd name="T29" fmla="*/ 1033 h 1368"/>
                <a:gd name="T30" fmla="*/ 522 w 1162"/>
                <a:gd name="T31" fmla="*/ 1097 h 1368"/>
                <a:gd name="T32" fmla="*/ 467 w 1162"/>
                <a:gd name="T33" fmla="*/ 1115 h 1368"/>
                <a:gd name="T34" fmla="*/ 394 w 1162"/>
                <a:gd name="T35" fmla="*/ 1198 h 1368"/>
                <a:gd name="T36" fmla="*/ 366 w 1162"/>
                <a:gd name="T37" fmla="*/ 1280 h 1368"/>
                <a:gd name="T38" fmla="*/ 284 w 1162"/>
                <a:gd name="T39" fmla="*/ 1307 h 1368"/>
                <a:gd name="T40" fmla="*/ 147 w 1162"/>
                <a:gd name="T41" fmla="*/ 1353 h 1368"/>
                <a:gd name="T42" fmla="*/ 0 w 1162"/>
                <a:gd name="T43" fmla="*/ 1353 h 13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2"/>
                <a:gd name="T67" fmla="*/ 0 h 1368"/>
                <a:gd name="T68" fmla="*/ 1162 w 1162"/>
                <a:gd name="T69" fmla="*/ 1368 h 13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2" h="1368">
                  <a:moveTo>
                    <a:pt x="1162" y="0"/>
                  </a:moveTo>
                  <a:cubicBezTo>
                    <a:pt x="1120" y="13"/>
                    <a:pt x="1097" y="40"/>
                    <a:pt x="1061" y="64"/>
                  </a:cubicBezTo>
                  <a:cubicBezTo>
                    <a:pt x="1050" y="98"/>
                    <a:pt x="1046" y="142"/>
                    <a:pt x="1015" y="165"/>
                  </a:cubicBezTo>
                  <a:cubicBezTo>
                    <a:pt x="997" y="178"/>
                    <a:pt x="978" y="189"/>
                    <a:pt x="960" y="201"/>
                  </a:cubicBezTo>
                  <a:cubicBezTo>
                    <a:pt x="951" y="207"/>
                    <a:pt x="933" y="219"/>
                    <a:pt x="933" y="219"/>
                  </a:cubicBezTo>
                  <a:cubicBezTo>
                    <a:pt x="911" y="254"/>
                    <a:pt x="900" y="290"/>
                    <a:pt x="887" y="329"/>
                  </a:cubicBezTo>
                  <a:cubicBezTo>
                    <a:pt x="884" y="338"/>
                    <a:pt x="881" y="348"/>
                    <a:pt x="878" y="357"/>
                  </a:cubicBezTo>
                  <a:cubicBezTo>
                    <a:pt x="875" y="366"/>
                    <a:pt x="869" y="384"/>
                    <a:pt x="869" y="384"/>
                  </a:cubicBezTo>
                  <a:cubicBezTo>
                    <a:pt x="861" y="573"/>
                    <a:pt x="890" y="578"/>
                    <a:pt x="787" y="686"/>
                  </a:cubicBezTo>
                  <a:cubicBezTo>
                    <a:pt x="802" y="777"/>
                    <a:pt x="805" y="820"/>
                    <a:pt x="714" y="850"/>
                  </a:cubicBezTo>
                  <a:cubicBezTo>
                    <a:pt x="701" y="887"/>
                    <a:pt x="686" y="893"/>
                    <a:pt x="650" y="905"/>
                  </a:cubicBezTo>
                  <a:cubicBezTo>
                    <a:pt x="644" y="911"/>
                    <a:pt x="638" y="918"/>
                    <a:pt x="631" y="923"/>
                  </a:cubicBezTo>
                  <a:cubicBezTo>
                    <a:pt x="623" y="928"/>
                    <a:pt x="610" y="925"/>
                    <a:pt x="604" y="933"/>
                  </a:cubicBezTo>
                  <a:cubicBezTo>
                    <a:pt x="587" y="955"/>
                    <a:pt x="597" y="1003"/>
                    <a:pt x="576" y="1024"/>
                  </a:cubicBezTo>
                  <a:cubicBezTo>
                    <a:pt x="569" y="1031"/>
                    <a:pt x="558" y="1030"/>
                    <a:pt x="549" y="1033"/>
                  </a:cubicBezTo>
                  <a:cubicBezTo>
                    <a:pt x="545" y="1050"/>
                    <a:pt x="541" y="1085"/>
                    <a:pt x="522" y="1097"/>
                  </a:cubicBezTo>
                  <a:cubicBezTo>
                    <a:pt x="506" y="1107"/>
                    <a:pt x="467" y="1115"/>
                    <a:pt x="467" y="1115"/>
                  </a:cubicBezTo>
                  <a:cubicBezTo>
                    <a:pt x="453" y="1157"/>
                    <a:pt x="423" y="1167"/>
                    <a:pt x="394" y="1198"/>
                  </a:cubicBezTo>
                  <a:cubicBezTo>
                    <a:pt x="377" y="1243"/>
                    <a:pt x="387" y="1216"/>
                    <a:pt x="366" y="1280"/>
                  </a:cubicBezTo>
                  <a:cubicBezTo>
                    <a:pt x="357" y="1307"/>
                    <a:pt x="311" y="1298"/>
                    <a:pt x="284" y="1307"/>
                  </a:cubicBezTo>
                  <a:cubicBezTo>
                    <a:pt x="238" y="1323"/>
                    <a:pt x="193" y="1338"/>
                    <a:pt x="147" y="1353"/>
                  </a:cubicBezTo>
                  <a:cubicBezTo>
                    <a:pt x="101" y="1368"/>
                    <a:pt x="49" y="1353"/>
                    <a:pt x="0" y="1353"/>
                  </a:cubicBezTo>
                </a:path>
              </a:pathLst>
            </a:cu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30" name="Freeform 8"/>
            <p:cNvSpPr>
              <a:spLocks/>
            </p:cNvSpPr>
            <p:nvPr/>
          </p:nvSpPr>
          <p:spPr bwMode="auto">
            <a:xfrm>
              <a:off x="1838" y="2236"/>
              <a:ext cx="416" cy="242"/>
            </a:xfrm>
            <a:custGeom>
              <a:avLst/>
              <a:gdLst>
                <a:gd name="T0" fmla="*/ 411 w 416"/>
                <a:gd name="T1" fmla="*/ 31 h 242"/>
                <a:gd name="T2" fmla="*/ 100 w 416"/>
                <a:gd name="T3" fmla="*/ 13 h 242"/>
                <a:gd name="T4" fmla="*/ 119 w 416"/>
                <a:gd name="T5" fmla="*/ 105 h 242"/>
                <a:gd name="T6" fmla="*/ 45 w 416"/>
                <a:gd name="T7" fmla="*/ 205 h 242"/>
                <a:gd name="T8" fmla="*/ 27 w 416"/>
                <a:gd name="T9" fmla="*/ 233 h 242"/>
                <a:gd name="T10" fmla="*/ 0 w 416"/>
                <a:gd name="T11" fmla="*/ 242 h 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6"/>
                <a:gd name="T19" fmla="*/ 0 h 242"/>
                <a:gd name="T20" fmla="*/ 416 w 416"/>
                <a:gd name="T21" fmla="*/ 242 h 2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6" h="242">
                  <a:moveTo>
                    <a:pt x="411" y="31"/>
                  </a:moveTo>
                  <a:cubicBezTo>
                    <a:pt x="232" y="6"/>
                    <a:pt x="416" y="0"/>
                    <a:pt x="100" y="13"/>
                  </a:cubicBezTo>
                  <a:cubicBezTo>
                    <a:pt x="73" y="54"/>
                    <a:pt x="79" y="78"/>
                    <a:pt x="119" y="105"/>
                  </a:cubicBezTo>
                  <a:cubicBezTo>
                    <a:pt x="143" y="176"/>
                    <a:pt x="92" y="175"/>
                    <a:pt x="45" y="205"/>
                  </a:cubicBezTo>
                  <a:cubicBezTo>
                    <a:pt x="39" y="214"/>
                    <a:pt x="36" y="226"/>
                    <a:pt x="27" y="233"/>
                  </a:cubicBezTo>
                  <a:cubicBezTo>
                    <a:pt x="20" y="239"/>
                    <a:pt x="0" y="242"/>
                    <a:pt x="0" y="242"/>
                  </a:cubicBezTo>
                </a:path>
              </a:pathLst>
            </a:cu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193" name="Freeform 9"/>
          <p:cNvSpPr>
            <a:spLocks/>
          </p:cNvSpPr>
          <p:nvPr/>
        </p:nvSpPr>
        <p:spPr bwMode="auto">
          <a:xfrm>
            <a:off x="5710238" y="2862264"/>
            <a:ext cx="304800" cy="682625"/>
          </a:xfrm>
          <a:custGeom>
            <a:avLst/>
            <a:gdLst>
              <a:gd name="T0" fmla="*/ 0 w 192"/>
              <a:gd name="T1" fmla="*/ 0 h 430"/>
              <a:gd name="T2" fmla="*/ 2147483647 w 192"/>
              <a:gd name="T3" fmla="*/ 2147483647 h 430"/>
              <a:gd name="T4" fmla="*/ 2147483647 w 192"/>
              <a:gd name="T5" fmla="*/ 2147483647 h 430"/>
              <a:gd name="T6" fmla="*/ 2147483647 w 192"/>
              <a:gd name="T7" fmla="*/ 2147483647 h 430"/>
              <a:gd name="T8" fmla="*/ 2147483647 w 192"/>
              <a:gd name="T9" fmla="*/ 2147483647 h 430"/>
              <a:gd name="T10" fmla="*/ 2147483647 w 192"/>
              <a:gd name="T11" fmla="*/ 2147483647 h 430"/>
              <a:gd name="T12" fmla="*/ 2147483647 w 192"/>
              <a:gd name="T13" fmla="*/ 2147483647 h 430"/>
              <a:gd name="T14" fmla="*/ 2147483647 w 192"/>
              <a:gd name="T15" fmla="*/ 2147483647 h 4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2"/>
              <a:gd name="T25" fmla="*/ 0 h 430"/>
              <a:gd name="T26" fmla="*/ 192 w 192"/>
              <a:gd name="T27" fmla="*/ 430 h 4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2" h="430">
                <a:moveTo>
                  <a:pt x="0" y="0"/>
                </a:moveTo>
                <a:cubicBezTo>
                  <a:pt x="9" y="6"/>
                  <a:pt x="24" y="8"/>
                  <a:pt x="28" y="18"/>
                </a:cubicBezTo>
                <a:cubicBezTo>
                  <a:pt x="50" y="71"/>
                  <a:pt x="31" y="121"/>
                  <a:pt x="73" y="165"/>
                </a:cubicBezTo>
                <a:cubicBezTo>
                  <a:pt x="76" y="180"/>
                  <a:pt x="73" y="197"/>
                  <a:pt x="82" y="210"/>
                </a:cubicBezTo>
                <a:cubicBezTo>
                  <a:pt x="88" y="218"/>
                  <a:pt x="104" y="211"/>
                  <a:pt x="110" y="219"/>
                </a:cubicBezTo>
                <a:cubicBezTo>
                  <a:pt x="138" y="257"/>
                  <a:pt x="123" y="289"/>
                  <a:pt x="156" y="320"/>
                </a:cubicBezTo>
                <a:cubicBezTo>
                  <a:pt x="166" y="349"/>
                  <a:pt x="182" y="364"/>
                  <a:pt x="192" y="393"/>
                </a:cubicBezTo>
                <a:cubicBezTo>
                  <a:pt x="181" y="427"/>
                  <a:pt x="192" y="417"/>
                  <a:pt x="165" y="430"/>
                </a:cubicBezTo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4" name="Freeform 10"/>
          <p:cNvSpPr>
            <a:spLocks/>
          </p:cNvSpPr>
          <p:nvPr/>
        </p:nvSpPr>
        <p:spPr bwMode="auto">
          <a:xfrm>
            <a:off x="5581651" y="733425"/>
            <a:ext cx="2822575" cy="2351088"/>
          </a:xfrm>
          <a:custGeom>
            <a:avLst/>
            <a:gdLst>
              <a:gd name="T0" fmla="*/ 0 w 1778"/>
              <a:gd name="T1" fmla="*/ 2147483647 h 1481"/>
              <a:gd name="T2" fmla="*/ 2147483647 w 1778"/>
              <a:gd name="T3" fmla="*/ 2147483647 h 1481"/>
              <a:gd name="T4" fmla="*/ 2147483647 w 1778"/>
              <a:gd name="T5" fmla="*/ 2147483647 h 1481"/>
              <a:gd name="T6" fmla="*/ 2147483647 w 1778"/>
              <a:gd name="T7" fmla="*/ 2147483647 h 1481"/>
              <a:gd name="T8" fmla="*/ 2147483647 w 1778"/>
              <a:gd name="T9" fmla="*/ 2147483647 h 1481"/>
              <a:gd name="T10" fmla="*/ 2147483647 w 1778"/>
              <a:gd name="T11" fmla="*/ 2147483647 h 1481"/>
              <a:gd name="T12" fmla="*/ 2147483647 w 1778"/>
              <a:gd name="T13" fmla="*/ 2147483647 h 1481"/>
              <a:gd name="T14" fmla="*/ 2147483647 w 1778"/>
              <a:gd name="T15" fmla="*/ 2147483647 h 1481"/>
              <a:gd name="T16" fmla="*/ 2147483647 w 1778"/>
              <a:gd name="T17" fmla="*/ 2147483647 h 1481"/>
              <a:gd name="T18" fmla="*/ 2147483647 w 1778"/>
              <a:gd name="T19" fmla="*/ 2147483647 h 1481"/>
              <a:gd name="T20" fmla="*/ 2147483647 w 1778"/>
              <a:gd name="T21" fmla="*/ 2147483647 h 1481"/>
              <a:gd name="T22" fmla="*/ 2147483647 w 1778"/>
              <a:gd name="T23" fmla="*/ 2147483647 h 1481"/>
              <a:gd name="T24" fmla="*/ 2147483647 w 1778"/>
              <a:gd name="T25" fmla="*/ 2147483647 h 1481"/>
              <a:gd name="T26" fmla="*/ 2147483647 w 1778"/>
              <a:gd name="T27" fmla="*/ 2147483647 h 1481"/>
              <a:gd name="T28" fmla="*/ 2147483647 w 1778"/>
              <a:gd name="T29" fmla="*/ 2147483647 h 1481"/>
              <a:gd name="T30" fmla="*/ 2147483647 w 1778"/>
              <a:gd name="T31" fmla="*/ 2147483647 h 1481"/>
              <a:gd name="T32" fmla="*/ 2147483647 w 1778"/>
              <a:gd name="T33" fmla="*/ 2147483647 h 1481"/>
              <a:gd name="T34" fmla="*/ 2147483647 w 1778"/>
              <a:gd name="T35" fmla="*/ 2147483647 h 1481"/>
              <a:gd name="T36" fmla="*/ 2147483647 w 1778"/>
              <a:gd name="T37" fmla="*/ 2147483647 h 1481"/>
              <a:gd name="T38" fmla="*/ 2147483647 w 1778"/>
              <a:gd name="T39" fmla="*/ 2147483647 h 1481"/>
              <a:gd name="T40" fmla="*/ 2147483647 w 1778"/>
              <a:gd name="T41" fmla="*/ 2147483647 h 1481"/>
              <a:gd name="T42" fmla="*/ 2147483647 w 1778"/>
              <a:gd name="T43" fmla="*/ 2147483647 h 1481"/>
              <a:gd name="T44" fmla="*/ 2147483647 w 1778"/>
              <a:gd name="T45" fmla="*/ 2147483647 h 1481"/>
              <a:gd name="T46" fmla="*/ 2147483647 w 1778"/>
              <a:gd name="T47" fmla="*/ 2147483647 h 1481"/>
              <a:gd name="T48" fmla="*/ 2147483647 w 1778"/>
              <a:gd name="T49" fmla="*/ 2147483647 h 1481"/>
              <a:gd name="T50" fmla="*/ 2147483647 w 1778"/>
              <a:gd name="T51" fmla="*/ 2147483647 h 1481"/>
              <a:gd name="T52" fmla="*/ 2147483647 w 1778"/>
              <a:gd name="T53" fmla="*/ 2147483647 h 1481"/>
              <a:gd name="T54" fmla="*/ 2147483647 w 1778"/>
              <a:gd name="T55" fmla="*/ 0 h 148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778"/>
              <a:gd name="T85" fmla="*/ 0 h 1481"/>
              <a:gd name="T86" fmla="*/ 1778 w 1778"/>
              <a:gd name="T87" fmla="*/ 1481 h 148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778" h="1481">
                <a:moveTo>
                  <a:pt x="0" y="1390"/>
                </a:moveTo>
                <a:cubicBezTo>
                  <a:pt x="12" y="1372"/>
                  <a:pt x="19" y="1357"/>
                  <a:pt x="37" y="1344"/>
                </a:cubicBezTo>
                <a:cubicBezTo>
                  <a:pt x="55" y="1331"/>
                  <a:pt x="92" y="1308"/>
                  <a:pt x="92" y="1308"/>
                </a:cubicBezTo>
                <a:cubicBezTo>
                  <a:pt x="107" y="1311"/>
                  <a:pt x="123" y="1311"/>
                  <a:pt x="137" y="1317"/>
                </a:cubicBezTo>
                <a:cubicBezTo>
                  <a:pt x="145" y="1320"/>
                  <a:pt x="148" y="1333"/>
                  <a:pt x="156" y="1335"/>
                </a:cubicBezTo>
                <a:cubicBezTo>
                  <a:pt x="186" y="1342"/>
                  <a:pt x="217" y="1341"/>
                  <a:pt x="247" y="1344"/>
                </a:cubicBezTo>
                <a:cubicBezTo>
                  <a:pt x="269" y="1367"/>
                  <a:pt x="293" y="1372"/>
                  <a:pt x="320" y="1390"/>
                </a:cubicBezTo>
                <a:cubicBezTo>
                  <a:pt x="372" y="1377"/>
                  <a:pt x="383" y="1372"/>
                  <a:pt x="439" y="1381"/>
                </a:cubicBezTo>
                <a:cubicBezTo>
                  <a:pt x="464" y="1481"/>
                  <a:pt x="501" y="1434"/>
                  <a:pt x="631" y="1427"/>
                </a:cubicBezTo>
                <a:cubicBezTo>
                  <a:pt x="693" y="1404"/>
                  <a:pt x="763" y="1420"/>
                  <a:pt x="823" y="1390"/>
                </a:cubicBezTo>
                <a:cubicBezTo>
                  <a:pt x="920" y="1341"/>
                  <a:pt x="790" y="1401"/>
                  <a:pt x="869" y="1353"/>
                </a:cubicBezTo>
                <a:cubicBezTo>
                  <a:pt x="892" y="1339"/>
                  <a:pt x="925" y="1326"/>
                  <a:pt x="951" y="1317"/>
                </a:cubicBezTo>
                <a:cubicBezTo>
                  <a:pt x="965" y="1295"/>
                  <a:pt x="968" y="1286"/>
                  <a:pt x="988" y="1271"/>
                </a:cubicBezTo>
                <a:cubicBezTo>
                  <a:pt x="1005" y="1258"/>
                  <a:pt x="1042" y="1235"/>
                  <a:pt x="1042" y="1235"/>
                </a:cubicBezTo>
                <a:cubicBezTo>
                  <a:pt x="1055" y="1188"/>
                  <a:pt x="1057" y="1159"/>
                  <a:pt x="1106" y="1143"/>
                </a:cubicBezTo>
                <a:cubicBezTo>
                  <a:pt x="1164" y="1088"/>
                  <a:pt x="1271" y="1089"/>
                  <a:pt x="1344" y="1079"/>
                </a:cubicBezTo>
                <a:cubicBezTo>
                  <a:pt x="1380" y="1056"/>
                  <a:pt x="1409" y="1038"/>
                  <a:pt x="1436" y="1006"/>
                </a:cubicBezTo>
                <a:cubicBezTo>
                  <a:pt x="1444" y="997"/>
                  <a:pt x="1459" y="967"/>
                  <a:pt x="1472" y="960"/>
                </a:cubicBezTo>
                <a:cubicBezTo>
                  <a:pt x="1492" y="950"/>
                  <a:pt x="1515" y="949"/>
                  <a:pt x="1536" y="942"/>
                </a:cubicBezTo>
                <a:cubicBezTo>
                  <a:pt x="1547" y="926"/>
                  <a:pt x="1565" y="914"/>
                  <a:pt x="1573" y="896"/>
                </a:cubicBezTo>
                <a:cubicBezTo>
                  <a:pt x="1598" y="839"/>
                  <a:pt x="1591" y="759"/>
                  <a:pt x="1637" y="713"/>
                </a:cubicBezTo>
                <a:cubicBezTo>
                  <a:pt x="1661" y="641"/>
                  <a:pt x="1686" y="585"/>
                  <a:pt x="1728" y="521"/>
                </a:cubicBezTo>
                <a:cubicBezTo>
                  <a:pt x="1770" y="457"/>
                  <a:pt x="1703" y="527"/>
                  <a:pt x="1756" y="476"/>
                </a:cubicBezTo>
                <a:cubicBezTo>
                  <a:pt x="1767" y="430"/>
                  <a:pt x="1778" y="403"/>
                  <a:pt x="1756" y="348"/>
                </a:cubicBezTo>
                <a:cubicBezTo>
                  <a:pt x="1748" y="328"/>
                  <a:pt x="1710" y="302"/>
                  <a:pt x="1710" y="302"/>
                </a:cubicBezTo>
                <a:cubicBezTo>
                  <a:pt x="1700" y="271"/>
                  <a:pt x="1682" y="256"/>
                  <a:pt x="1664" y="229"/>
                </a:cubicBezTo>
                <a:cubicBezTo>
                  <a:pt x="1673" y="173"/>
                  <a:pt x="1669" y="164"/>
                  <a:pt x="1719" y="147"/>
                </a:cubicBezTo>
                <a:cubicBezTo>
                  <a:pt x="1740" y="81"/>
                  <a:pt x="1728" y="129"/>
                  <a:pt x="1728" y="0"/>
                </a:cubicBezTo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5" name="Freeform 11"/>
          <p:cNvSpPr>
            <a:spLocks/>
          </p:cNvSpPr>
          <p:nvPr/>
        </p:nvSpPr>
        <p:spPr bwMode="auto">
          <a:xfrm>
            <a:off x="5943600" y="1600201"/>
            <a:ext cx="1468438" cy="1255713"/>
          </a:xfrm>
          <a:custGeom>
            <a:avLst/>
            <a:gdLst>
              <a:gd name="T0" fmla="*/ 2147483647 w 925"/>
              <a:gd name="T1" fmla="*/ 0 h 791"/>
              <a:gd name="T2" fmla="*/ 2147483647 w 925"/>
              <a:gd name="T3" fmla="*/ 2147483647 h 791"/>
              <a:gd name="T4" fmla="*/ 2147483647 w 925"/>
              <a:gd name="T5" fmla="*/ 2147483647 h 791"/>
              <a:gd name="T6" fmla="*/ 2147483647 w 925"/>
              <a:gd name="T7" fmla="*/ 2147483647 h 791"/>
              <a:gd name="T8" fmla="*/ 2147483647 w 925"/>
              <a:gd name="T9" fmla="*/ 2147483647 h 791"/>
              <a:gd name="T10" fmla="*/ 2147483647 w 925"/>
              <a:gd name="T11" fmla="*/ 2147483647 h 791"/>
              <a:gd name="T12" fmla="*/ 2147483647 w 925"/>
              <a:gd name="T13" fmla="*/ 2147483647 h 791"/>
              <a:gd name="T14" fmla="*/ 2147483647 w 925"/>
              <a:gd name="T15" fmla="*/ 2147483647 h 791"/>
              <a:gd name="T16" fmla="*/ 2147483647 w 925"/>
              <a:gd name="T17" fmla="*/ 2147483647 h 791"/>
              <a:gd name="T18" fmla="*/ 2147483647 w 925"/>
              <a:gd name="T19" fmla="*/ 2147483647 h 791"/>
              <a:gd name="T20" fmla="*/ 2147483647 w 925"/>
              <a:gd name="T21" fmla="*/ 2147483647 h 791"/>
              <a:gd name="T22" fmla="*/ 2147483647 w 925"/>
              <a:gd name="T23" fmla="*/ 2147483647 h 791"/>
              <a:gd name="T24" fmla="*/ 2147483647 w 925"/>
              <a:gd name="T25" fmla="*/ 2147483647 h 791"/>
              <a:gd name="T26" fmla="*/ 2147483647 w 925"/>
              <a:gd name="T27" fmla="*/ 2147483647 h 791"/>
              <a:gd name="T28" fmla="*/ 2147483647 w 925"/>
              <a:gd name="T29" fmla="*/ 2147483647 h 791"/>
              <a:gd name="T30" fmla="*/ 2147483647 w 925"/>
              <a:gd name="T31" fmla="*/ 2147483647 h 7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25"/>
              <a:gd name="T49" fmla="*/ 0 h 791"/>
              <a:gd name="T50" fmla="*/ 925 w 925"/>
              <a:gd name="T51" fmla="*/ 791 h 7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25" h="791">
                <a:moveTo>
                  <a:pt x="925" y="0"/>
                </a:moveTo>
                <a:cubicBezTo>
                  <a:pt x="917" y="66"/>
                  <a:pt x="923" y="88"/>
                  <a:pt x="861" y="109"/>
                </a:cubicBezTo>
                <a:cubicBezTo>
                  <a:pt x="837" y="181"/>
                  <a:pt x="844" y="191"/>
                  <a:pt x="788" y="237"/>
                </a:cubicBezTo>
                <a:cubicBezTo>
                  <a:pt x="781" y="243"/>
                  <a:pt x="779" y="254"/>
                  <a:pt x="770" y="256"/>
                </a:cubicBezTo>
                <a:cubicBezTo>
                  <a:pt x="734" y="264"/>
                  <a:pt x="697" y="262"/>
                  <a:pt x="660" y="265"/>
                </a:cubicBezTo>
                <a:cubicBezTo>
                  <a:pt x="592" y="287"/>
                  <a:pt x="673" y="258"/>
                  <a:pt x="605" y="292"/>
                </a:cubicBezTo>
                <a:cubicBezTo>
                  <a:pt x="573" y="308"/>
                  <a:pt x="510" y="308"/>
                  <a:pt x="486" y="311"/>
                </a:cubicBezTo>
                <a:cubicBezTo>
                  <a:pt x="470" y="360"/>
                  <a:pt x="472" y="360"/>
                  <a:pt x="422" y="375"/>
                </a:cubicBezTo>
                <a:cubicBezTo>
                  <a:pt x="404" y="381"/>
                  <a:pt x="367" y="393"/>
                  <a:pt x="367" y="393"/>
                </a:cubicBezTo>
                <a:cubicBezTo>
                  <a:pt x="320" y="424"/>
                  <a:pt x="273" y="476"/>
                  <a:pt x="221" y="493"/>
                </a:cubicBezTo>
                <a:cubicBezTo>
                  <a:pt x="198" y="566"/>
                  <a:pt x="233" y="483"/>
                  <a:pt x="184" y="530"/>
                </a:cubicBezTo>
                <a:cubicBezTo>
                  <a:pt x="177" y="537"/>
                  <a:pt x="179" y="548"/>
                  <a:pt x="175" y="557"/>
                </a:cubicBezTo>
                <a:cubicBezTo>
                  <a:pt x="170" y="567"/>
                  <a:pt x="165" y="578"/>
                  <a:pt x="157" y="585"/>
                </a:cubicBezTo>
                <a:cubicBezTo>
                  <a:pt x="137" y="603"/>
                  <a:pt x="84" y="640"/>
                  <a:pt x="56" y="649"/>
                </a:cubicBezTo>
                <a:cubicBezTo>
                  <a:pt x="27" y="692"/>
                  <a:pt x="41" y="666"/>
                  <a:pt x="20" y="731"/>
                </a:cubicBezTo>
                <a:cubicBezTo>
                  <a:pt x="0" y="791"/>
                  <a:pt x="2" y="740"/>
                  <a:pt x="2" y="768"/>
                </a:cubicBezTo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8" name="Freeform 14"/>
          <p:cNvSpPr>
            <a:spLocks/>
          </p:cNvSpPr>
          <p:nvPr/>
        </p:nvSpPr>
        <p:spPr bwMode="auto">
          <a:xfrm>
            <a:off x="5562600" y="838201"/>
            <a:ext cx="2825750" cy="2060575"/>
          </a:xfrm>
          <a:custGeom>
            <a:avLst/>
            <a:gdLst>
              <a:gd name="T0" fmla="*/ 0 w 1780"/>
              <a:gd name="T1" fmla="*/ 2147483647 h 1298"/>
              <a:gd name="T2" fmla="*/ 2147483647 w 1780"/>
              <a:gd name="T3" fmla="*/ 2147483647 h 1298"/>
              <a:gd name="T4" fmla="*/ 2147483647 w 1780"/>
              <a:gd name="T5" fmla="*/ 2147483647 h 1298"/>
              <a:gd name="T6" fmla="*/ 2147483647 w 1780"/>
              <a:gd name="T7" fmla="*/ 2147483647 h 1298"/>
              <a:gd name="T8" fmla="*/ 2147483647 w 1780"/>
              <a:gd name="T9" fmla="*/ 2147483647 h 1298"/>
              <a:gd name="T10" fmla="*/ 2147483647 w 1780"/>
              <a:gd name="T11" fmla="*/ 2147483647 h 1298"/>
              <a:gd name="T12" fmla="*/ 2147483647 w 1780"/>
              <a:gd name="T13" fmla="*/ 2147483647 h 1298"/>
              <a:gd name="T14" fmla="*/ 2147483647 w 1780"/>
              <a:gd name="T15" fmla="*/ 2147483647 h 1298"/>
              <a:gd name="T16" fmla="*/ 2147483647 w 1780"/>
              <a:gd name="T17" fmla="*/ 2147483647 h 1298"/>
              <a:gd name="T18" fmla="*/ 2147483647 w 1780"/>
              <a:gd name="T19" fmla="*/ 2147483647 h 1298"/>
              <a:gd name="T20" fmla="*/ 2147483647 w 1780"/>
              <a:gd name="T21" fmla="*/ 2147483647 h 1298"/>
              <a:gd name="T22" fmla="*/ 2147483647 w 1780"/>
              <a:gd name="T23" fmla="*/ 2147483647 h 1298"/>
              <a:gd name="T24" fmla="*/ 2147483647 w 1780"/>
              <a:gd name="T25" fmla="*/ 2147483647 h 1298"/>
              <a:gd name="T26" fmla="*/ 2147483647 w 1780"/>
              <a:gd name="T27" fmla="*/ 2147483647 h 1298"/>
              <a:gd name="T28" fmla="*/ 2147483647 w 1780"/>
              <a:gd name="T29" fmla="*/ 2147483647 h 1298"/>
              <a:gd name="T30" fmla="*/ 2147483647 w 1780"/>
              <a:gd name="T31" fmla="*/ 2147483647 h 1298"/>
              <a:gd name="T32" fmla="*/ 2147483647 w 1780"/>
              <a:gd name="T33" fmla="*/ 2147483647 h 1298"/>
              <a:gd name="T34" fmla="*/ 2147483647 w 1780"/>
              <a:gd name="T35" fmla="*/ 2147483647 h 1298"/>
              <a:gd name="T36" fmla="*/ 2147483647 w 1780"/>
              <a:gd name="T37" fmla="*/ 2147483647 h 1298"/>
              <a:gd name="T38" fmla="*/ 2147483647 w 1780"/>
              <a:gd name="T39" fmla="*/ 2147483647 h 1298"/>
              <a:gd name="T40" fmla="*/ 2147483647 w 1780"/>
              <a:gd name="T41" fmla="*/ 2147483647 h 1298"/>
              <a:gd name="T42" fmla="*/ 2147483647 w 1780"/>
              <a:gd name="T43" fmla="*/ 2147483647 h 1298"/>
              <a:gd name="T44" fmla="*/ 2147483647 w 1780"/>
              <a:gd name="T45" fmla="*/ 2147483647 h 1298"/>
              <a:gd name="T46" fmla="*/ 2147483647 w 1780"/>
              <a:gd name="T47" fmla="*/ 2147483647 h 1298"/>
              <a:gd name="T48" fmla="*/ 2147483647 w 1780"/>
              <a:gd name="T49" fmla="*/ 2147483647 h 1298"/>
              <a:gd name="T50" fmla="*/ 2147483647 w 1780"/>
              <a:gd name="T51" fmla="*/ 2147483647 h 1298"/>
              <a:gd name="T52" fmla="*/ 2147483647 w 1780"/>
              <a:gd name="T53" fmla="*/ 2147483647 h 1298"/>
              <a:gd name="T54" fmla="*/ 2147483647 w 1780"/>
              <a:gd name="T55" fmla="*/ 2147483647 h 1298"/>
              <a:gd name="T56" fmla="*/ 2147483647 w 1780"/>
              <a:gd name="T57" fmla="*/ 0 h 129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780"/>
              <a:gd name="T88" fmla="*/ 0 h 1298"/>
              <a:gd name="T89" fmla="*/ 1780 w 1780"/>
              <a:gd name="T90" fmla="*/ 1298 h 129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780" h="1298">
                <a:moveTo>
                  <a:pt x="0" y="1280"/>
                </a:moveTo>
                <a:cubicBezTo>
                  <a:pt x="37" y="1243"/>
                  <a:pt x="52" y="1223"/>
                  <a:pt x="101" y="1207"/>
                </a:cubicBezTo>
                <a:cubicBezTo>
                  <a:pt x="141" y="1210"/>
                  <a:pt x="181" y="1210"/>
                  <a:pt x="220" y="1216"/>
                </a:cubicBezTo>
                <a:cubicBezTo>
                  <a:pt x="239" y="1219"/>
                  <a:pt x="255" y="1233"/>
                  <a:pt x="274" y="1234"/>
                </a:cubicBezTo>
                <a:cubicBezTo>
                  <a:pt x="378" y="1237"/>
                  <a:pt x="481" y="1241"/>
                  <a:pt x="585" y="1244"/>
                </a:cubicBezTo>
                <a:cubicBezTo>
                  <a:pt x="603" y="1256"/>
                  <a:pt x="622" y="1268"/>
                  <a:pt x="640" y="1280"/>
                </a:cubicBezTo>
                <a:cubicBezTo>
                  <a:pt x="649" y="1286"/>
                  <a:pt x="668" y="1298"/>
                  <a:pt x="668" y="1298"/>
                </a:cubicBezTo>
                <a:cubicBezTo>
                  <a:pt x="678" y="1297"/>
                  <a:pt x="752" y="1295"/>
                  <a:pt x="777" y="1280"/>
                </a:cubicBezTo>
                <a:cubicBezTo>
                  <a:pt x="785" y="1276"/>
                  <a:pt x="788" y="1266"/>
                  <a:pt x="796" y="1262"/>
                </a:cubicBezTo>
                <a:cubicBezTo>
                  <a:pt x="813" y="1254"/>
                  <a:pt x="850" y="1244"/>
                  <a:pt x="850" y="1244"/>
                </a:cubicBezTo>
                <a:cubicBezTo>
                  <a:pt x="876" y="1218"/>
                  <a:pt x="916" y="1201"/>
                  <a:pt x="951" y="1189"/>
                </a:cubicBezTo>
                <a:cubicBezTo>
                  <a:pt x="974" y="1165"/>
                  <a:pt x="996" y="1153"/>
                  <a:pt x="1015" y="1125"/>
                </a:cubicBezTo>
                <a:cubicBezTo>
                  <a:pt x="1029" y="1080"/>
                  <a:pt x="1012" y="1108"/>
                  <a:pt x="1052" y="1088"/>
                </a:cubicBezTo>
                <a:cubicBezTo>
                  <a:pt x="1062" y="1083"/>
                  <a:pt x="1069" y="1074"/>
                  <a:pt x="1079" y="1070"/>
                </a:cubicBezTo>
                <a:cubicBezTo>
                  <a:pt x="1097" y="1062"/>
                  <a:pt x="1134" y="1052"/>
                  <a:pt x="1134" y="1052"/>
                </a:cubicBezTo>
                <a:cubicBezTo>
                  <a:pt x="1157" y="1028"/>
                  <a:pt x="1182" y="1028"/>
                  <a:pt x="1207" y="1006"/>
                </a:cubicBezTo>
                <a:cubicBezTo>
                  <a:pt x="1217" y="998"/>
                  <a:pt x="1222" y="982"/>
                  <a:pt x="1234" y="978"/>
                </a:cubicBezTo>
                <a:cubicBezTo>
                  <a:pt x="1278" y="962"/>
                  <a:pt x="1335" y="966"/>
                  <a:pt x="1381" y="951"/>
                </a:cubicBezTo>
                <a:cubicBezTo>
                  <a:pt x="1409" y="933"/>
                  <a:pt x="1422" y="915"/>
                  <a:pt x="1454" y="905"/>
                </a:cubicBezTo>
                <a:cubicBezTo>
                  <a:pt x="1473" y="877"/>
                  <a:pt x="1495" y="865"/>
                  <a:pt x="1518" y="841"/>
                </a:cubicBezTo>
                <a:cubicBezTo>
                  <a:pt x="1533" y="794"/>
                  <a:pt x="1538" y="774"/>
                  <a:pt x="1573" y="741"/>
                </a:cubicBezTo>
                <a:cubicBezTo>
                  <a:pt x="1576" y="707"/>
                  <a:pt x="1568" y="671"/>
                  <a:pt x="1582" y="640"/>
                </a:cubicBezTo>
                <a:cubicBezTo>
                  <a:pt x="1595" y="612"/>
                  <a:pt x="1664" y="594"/>
                  <a:pt x="1692" y="585"/>
                </a:cubicBezTo>
                <a:cubicBezTo>
                  <a:pt x="1707" y="541"/>
                  <a:pt x="1687" y="555"/>
                  <a:pt x="1673" y="512"/>
                </a:cubicBezTo>
                <a:cubicBezTo>
                  <a:pt x="1680" y="422"/>
                  <a:pt x="1677" y="406"/>
                  <a:pt x="1710" y="338"/>
                </a:cubicBezTo>
                <a:cubicBezTo>
                  <a:pt x="1704" y="286"/>
                  <a:pt x="1710" y="238"/>
                  <a:pt x="1673" y="201"/>
                </a:cubicBezTo>
                <a:cubicBezTo>
                  <a:pt x="1681" y="151"/>
                  <a:pt x="1677" y="120"/>
                  <a:pt x="1719" y="92"/>
                </a:cubicBezTo>
                <a:cubicBezTo>
                  <a:pt x="1724" y="70"/>
                  <a:pt x="1726" y="44"/>
                  <a:pt x="1746" y="28"/>
                </a:cubicBezTo>
                <a:cubicBezTo>
                  <a:pt x="1780" y="1"/>
                  <a:pt x="1774" y="37"/>
                  <a:pt x="1774" y="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06" name="Oval 26"/>
          <p:cNvSpPr>
            <a:spLocks noChangeArrowheads="1"/>
          </p:cNvSpPr>
          <p:nvPr/>
        </p:nvSpPr>
        <p:spPr bwMode="auto">
          <a:xfrm>
            <a:off x="4648200" y="3381375"/>
            <a:ext cx="304800" cy="304800"/>
          </a:xfrm>
          <a:prstGeom prst="ellipse">
            <a:avLst/>
          </a:prstGeom>
          <a:solidFill>
            <a:srgbClr val="FFE5FF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baseline="4000">
                <a:solidFill>
                  <a:srgbClr val="FF0066"/>
                </a:solidFill>
              </a:rPr>
              <a:t>1A</a:t>
            </a:r>
          </a:p>
        </p:txBody>
      </p:sp>
      <p:sp>
        <p:nvSpPr>
          <p:cNvPr id="132107" name="Oval 26"/>
          <p:cNvSpPr>
            <a:spLocks noChangeArrowheads="1"/>
          </p:cNvSpPr>
          <p:nvPr/>
        </p:nvSpPr>
        <p:spPr bwMode="auto">
          <a:xfrm>
            <a:off x="4572000" y="4191000"/>
            <a:ext cx="304800" cy="304800"/>
          </a:xfrm>
          <a:prstGeom prst="ellipse">
            <a:avLst/>
          </a:prstGeom>
          <a:solidFill>
            <a:srgbClr val="FFE5FF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baseline="4000">
                <a:solidFill>
                  <a:srgbClr val="FF0066"/>
                </a:solidFill>
              </a:rPr>
              <a:t>1A</a:t>
            </a:r>
          </a:p>
        </p:txBody>
      </p:sp>
      <p:sp>
        <p:nvSpPr>
          <p:cNvPr id="132108" name="Oval 26"/>
          <p:cNvSpPr>
            <a:spLocks noChangeArrowheads="1"/>
          </p:cNvSpPr>
          <p:nvPr/>
        </p:nvSpPr>
        <p:spPr bwMode="auto">
          <a:xfrm>
            <a:off x="3886200" y="4876800"/>
            <a:ext cx="304800" cy="304800"/>
          </a:xfrm>
          <a:prstGeom prst="ellipse">
            <a:avLst/>
          </a:prstGeom>
          <a:solidFill>
            <a:srgbClr val="FFE5FF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baseline="4000">
                <a:solidFill>
                  <a:srgbClr val="FF0066"/>
                </a:solidFill>
              </a:rPr>
              <a:t>1A</a:t>
            </a:r>
          </a:p>
        </p:txBody>
      </p:sp>
      <p:sp>
        <p:nvSpPr>
          <p:cNvPr id="132109" name="Oval 26"/>
          <p:cNvSpPr>
            <a:spLocks noChangeArrowheads="1"/>
          </p:cNvSpPr>
          <p:nvPr/>
        </p:nvSpPr>
        <p:spPr bwMode="auto">
          <a:xfrm>
            <a:off x="7248525" y="2347913"/>
            <a:ext cx="304800" cy="304800"/>
          </a:xfrm>
          <a:prstGeom prst="ellipse">
            <a:avLst/>
          </a:prstGeom>
          <a:solidFill>
            <a:srgbClr val="FFE5FF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baseline="4000">
                <a:solidFill>
                  <a:srgbClr val="FF0066"/>
                </a:solidFill>
              </a:rPr>
              <a:t>1A</a:t>
            </a:r>
          </a:p>
        </p:txBody>
      </p:sp>
      <p:sp>
        <p:nvSpPr>
          <p:cNvPr id="132110" name="Oval 31"/>
          <p:cNvSpPr>
            <a:spLocks noChangeArrowheads="1"/>
          </p:cNvSpPr>
          <p:nvPr/>
        </p:nvSpPr>
        <p:spPr bwMode="auto">
          <a:xfrm>
            <a:off x="5757863" y="3157538"/>
            <a:ext cx="304800" cy="304800"/>
          </a:xfrm>
          <a:prstGeom prst="ellipse">
            <a:avLst/>
          </a:prstGeom>
          <a:solidFill>
            <a:srgbClr val="FFE5FF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baseline="4000">
                <a:solidFill>
                  <a:srgbClr val="FF0066"/>
                </a:solidFill>
              </a:rPr>
              <a:t>51</a:t>
            </a:r>
          </a:p>
        </p:txBody>
      </p:sp>
      <p:sp>
        <p:nvSpPr>
          <p:cNvPr id="132111" name="Oval 30"/>
          <p:cNvSpPr>
            <a:spLocks noChangeArrowheads="1"/>
          </p:cNvSpPr>
          <p:nvPr/>
        </p:nvSpPr>
        <p:spPr bwMode="auto">
          <a:xfrm>
            <a:off x="6477000" y="2057400"/>
            <a:ext cx="304800" cy="304800"/>
          </a:xfrm>
          <a:prstGeom prst="ellipse">
            <a:avLst/>
          </a:prstGeom>
          <a:solidFill>
            <a:srgbClr val="FFE5FF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baseline="4000">
                <a:solidFill>
                  <a:srgbClr val="FF0066"/>
                </a:solidFill>
              </a:rPr>
              <a:t>20</a:t>
            </a:r>
          </a:p>
        </p:txBody>
      </p:sp>
      <p:sp>
        <p:nvSpPr>
          <p:cNvPr id="93207" name="Rectangle 23"/>
          <p:cNvSpPr>
            <a:spLocks noChangeArrowheads="1"/>
          </p:cNvSpPr>
          <p:nvPr/>
        </p:nvSpPr>
        <p:spPr bwMode="auto">
          <a:xfrm>
            <a:off x="2057400" y="5971923"/>
            <a:ext cx="85344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Xác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định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các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tuyến</a:t>
            </a:r>
            <a:r>
              <a:rPr lang="en-US" altLang="en-US" b="1" dirty="0">
                <a:solidFill>
                  <a:srgbClr val="FF0000"/>
                </a:solidFill>
              </a:rPr>
              <a:t>  du </a:t>
            </a:r>
            <a:r>
              <a:rPr lang="en-US" altLang="en-US" b="1" dirty="0" err="1">
                <a:solidFill>
                  <a:srgbClr val="FF0000"/>
                </a:solidFill>
              </a:rPr>
              <a:t>lịch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từ</a:t>
            </a:r>
            <a:r>
              <a:rPr lang="en-US" altLang="en-US" b="1" dirty="0">
                <a:solidFill>
                  <a:srgbClr val="FF0000"/>
                </a:solidFill>
              </a:rPr>
              <a:t> TP HCM </a:t>
            </a:r>
            <a:r>
              <a:rPr lang="en-US" altLang="en-US" b="1" dirty="0" err="1">
                <a:solidFill>
                  <a:srgbClr val="FF0000"/>
                </a:solidFill>
              </a:rPr>
              <a:t>đi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Vũng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Tàu</a:t>
            </a:r>
            <a:r>
              <a:rPr lang="en-US" altLang="en-US" b="1" dirty="0">
                <a:solidFill>
                  <a:srgbClr val="FF0000"/>
                </a:solidFill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</a:rPr>
              <a:t>Đà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Lạt</a:t>
            </a:r>
            <a:r>
              <a:rPr lang="en-US" altLang="en-US" b="1" dirty="0">
                <a:solidFill>
                  <a:srgbClr val="FF0000"/>
                </a:solidFill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</a:rPr>
              <a:t>Nha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Trang</a:t>
            </a:r>
            <a:r>
              <a:rPr lang="en-US" altLang="en-US" b="1" dirty="0">
                <a:solidFill>
                  <a:srgbClr val="FF0000"/>
                </a:solidFill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</a:rPr>
              <a:t>các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tỉnh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đồng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bằng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sông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Cửu</a:t>
            </a:r>
            <a:r>
              <a:rPr lang="en-US" altLang="en-US" b="1" dirty="0">
                <a:solidFill>
                  <a:srgbClr val="FF0000"/>
                </a:solidFill>
              </a:rPr>
              <a:t> Long? </a:t>
            </a:r>
          </a:p>
        </p:txBody>
      </p:sp>
      <p:sp>
        <p:nvSpPr>
          <p:cNvPr id="414763" name="Text Box 43"/>
          <p:cNvSpPr txBox="1">
            <a:spLocks noChangeArrowheads="1"/>
          </p:cNvSpPr>
          <p:nvPr/>
        </p:nvSpPr>
        <p:spPr bwMode="auto">
          <a:xfrm>
            <a:off x="1676400" y="152400"/>
            <a:ext cx="29718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Đường ô tô</a:t>
            </a:r>
          </a:p>
        </p:txBody>
      </p:sp>
      <p:sp>
        <p:nvSpPr>
          <p:cNvPr id="93213" name="WordArt 29"/>
          <p:cNvSpPr>
            <a:spLocks noChangeArrowheads="1" noChangeShapeType="1" noTextEdit="1"/>
          </p:cNvSpPr>
          <p:nvPr/>
        </p:nvSpPr>
        <p:spPr bwMode="auto">
          <a:xfrm rot="19652317">
            <a:off x="5867400" y="1752600"/>
            <a:ext cx="255428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sắt Thống Nhất</a:t>
            </a:r>
            <a:endParaRPr lang="en-US" sz="3600" kern="10" spc="-36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13" name="Freeform 17"/>
          <p:cNvSpPr>
            <a:spLocks/>
          </p:cNvSpPr>
          <p:nvPr/>
        </p:nvSpPr>
        <p:spPr bwMode="auto">
          <a:xfrm rot="20264436">
            <a:off x="5486400" y="1447800"/>
            <a:ext cx="3733800" cy="2209800"/>
          </a:xfrm>
          <a:custGeom>
            <a:avLst/>
            <a:gdLst>
              <a:gd name="T0" fmla="*/ 0 w 1296"/>
              <a:gd name="T1" fmla="*/ 2147483647 h 872"/>
              <a:gd name="T2" fmla="*/ 2147483647 w 1296"/>
              <a:gd name="T3" fmla="*/ 2147483647 h 872"/>
              <a:gd name="T4" fmla="*/ 2147483647 w 1296"/>
              <a:gd name="T5" fmla="*/ 2147483647 h 872"/>
              <a:gd name="T6" fmla="*/ 2147483647 w 1296"/>
              <a:gd name="T7" fmla="*/ 2147483647 h 872"/>
              <a:gd name="T8" fmla="*/ 2147483647 w 1296"/>
              <a:gd name="T9" fmla="*/ 2147483647 h 872"/>
              <a:gd name="T10" fmla="*/ 2147483647 w 1296"/>
              <a:gd name="T11" fmla="*/ 2147483647 h 872"/>
              <a:gd name="T12" fmla="*/ 2147483647 w 1296"/>
              <a:gd name="T13" fmla="*/ 2147483647 h 872"/>
              <a:gd name="T14" fmla="*/ 2147483647 w 1296"/>
              <a:gd name="T15" fmla="*/ 0 h 8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96"/>
              <a:gd name="T25" fmla="*/ 0 h 872"/>
              <a:gd name="T26" fmla="*/ 1296 w 1296"/>
              <a:gd name="T27" fmla="*/ 872 h 8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96" h="872">
                <a:moveTo>
                  <a:pt x="0" y="672"/>
                </a:moveTo>
                <a:cubicBezTo>
                  <a:pt x="24" y="684"/>
                  <a:pt x="48" y="696"/>
                  <a:pt x="96" y="720"/>
                </a:cubicBezTo>
                <a:cubicBezTo>
                  <a:pt x="144" y="744"/>
                  <a:pt x="208" y="792"/>
                  <a:pt x="288" y="816"/>
                </a:cubicBezTo>
                <a:cubicBezTo>
                  <a:pt x="368" y="840"/>
                  <a:pt x="488" y="872"/>
                  <a:pt x="576" y="864"/>
                </a:cubicBezTo>
                <a:cubicBezTo>
                  <a:pt x="664" y="856"/>
                  <a:pt x="736" y="816"/>
                  <a:pt x="816" y="768"/>
                </a:cubicBezTo>
                <a:cubicBezTo>
                  <a:pt x="896" y="720"/>
                  <a:pt x="992" y="648"/>
                  <a:pt x="1056" y="576"/>
                </a:cubicBezTo>
                <a:cubicBezTo>
                  <a:pt x="1120" y="504"/>
                  <a:pt x="1160" y="432"/>
                  <a:pt x="1200" y="336"/>
                </a:cubicBezTo>
                <a:cubicBezTo>
                  <a:pt x="1240" y="240"/>
                  <a:pt x="1268" y="120"/>
                  <a:pt x="1296" y="0"/>
                </a:cubicBezTo>
              </a:path>
            </a:pathLst>
          </a:custGeom>
          <a:noFill/>
          <a:ln w="28575">
            <a:solidFill>
              <a:srgbClr val="00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9" name="Freeform 13"/>
          <p:cNvSpPr>
            <a:spLocks/>
          </p:cNvSpPr>
          <p:nvPr/>
        </p:nvSpPr>
        <p:spPr bwMode="auto">
          <a:xfrm>
            <a:off x="5486400" y="3733800"/>
            <a:ext cx="457200" cy="1600200"/>
          </a:xfrm>
          <a:custGeom>
            <a:avLst/>
            <a:gdLst>
              <a:gd name="T0" fmla="*/ 0 w 200"/>
              <a:gd name="T1" fmla="*/ 0 h 2304"/>
              <a:gd name="T2" fmla="*/ 2147483647 w 200"/>
              <a:gd name="T3" fmla="*/ 2147483647 h 2304"/>
              <a:gd name="T4" fmla="*/ 2147483647 w 200"/>
              <a:gd name="T5" fmla="*/ 2147483647 h 2304"/>
              <a:gd name="T6" fmla="*/ 2147483647 w 200"/>
              <a:gd name="T7" fmla="*/ 2147483647 h 2304"/>
              <a:gd name="T8" fmla="*/ 0 w 200"/>
              <a:gd name="T9" fmla="*/ 2147483647 h 2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"/>
              <a:gd name="T16" fmla="*/ 0 h 2304"/>
              <a:gd name="T17" fmla="*/ 200 w 200"/>
              <a:gd name="T18" fmla="*/ 2304 h 2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" h="2304">
                <a:moveTo>
                  <a:pt x="0" y="0"/>
                </a:moveTo>
                <a:cubicBezTo>
                  <a:pt x="56" y="108"/>
                  <a:pt x="112" y="216"/>
                  <a:pt x="144" y="384"/>
                </a:cubicBezTo>
                <a:cubicBezTo>
                  <a:pt x="176" y="552"/>
                  <a:pt x="200" y="776"/>
                  <a:pt x="192" y="1008"/>
                </a:cubicBezTo>
                <a:cubicBezTo>
                  <a:pt x="184" y="1240"/>
                  <a:pt x="128" y="1560"/>
                  <a:pt x="96" y="1776"/>
                </a:cubicBezTo>
                <a:cubicBezTo>
                  <a:pt x="64" y="1992"/>
                  <a:pt x="32" y="2148"/>
                  <a:pt x="0" y="2304"/>
                </a:cubicBezTo>
              </a:path>
            </a:pathLst>
          </a:custGeom>
          <a:noFill/>
          <a:ln w="28575">
            <a:solidFill>
              <a:srgbClr val="00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8" name="Text Box 19"/>
          <p:cNvSpPr txBox="1">
            <a:spLocks noChangeArrowheads="1"/>
          </p:cNvSpPr>
          <p:nvPr/>
        </p:nvSpPr>
        <p:spPr bwMode="auto">
          <a:xfrm>
            <a:off x="6248400" y="4191001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Verdana" panose="020B0604030504040204" pitchFamily="34" charset="0"/>
              </a:rPr>
              <a:t>Đường</a:t>
            </a:r>
            <a:r>
              <a:rPr lang="en-US" altLang="en-US" sz="2800" b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Verdana" panose="020B0604030504040204" pitchFamily="34" charset="0"/>
              </a:rPr>
              <a:t>biển</a:t>
            </a:r>
            <a:endParaRPr lang="en-US" altLang="en-US" sz="2800" b="1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404508" name="Freeform 28"/>
          <p:cNvSpPr>
            <a:spLocks/>
          </p:cNvSpPr>
          <p:nvPr/>
        </p:nvSpPr>
        <p:spPr bwMode="auto">
          <a:xfrm>
            <a:off x="5410200" y="2819400"/>
            <a:ext cx="76200" cy="2743200"/>
          </a:xfrm>
          <a:custGeom>
            <a:avLst/>
            <a:gdLst>
              <a:gd name="T0" fmla="*/ 2147483647 w 384"/>
              <a:gd name="T1" fmla="*/ 0 h 1200"/>
              <a:gd name="T2" fmla="*/ 0 w 384"/>
              <a:gd name="T3" fmla="*/ 2147483647 h 1200"/>
              <a:gd name="T4" fmla="*/ 0 60000 65536"/>
              <a:gd name="T5" fmla="*/ 0 60000 65536"/>
              <a:gd name="T6" fmla="*/ 0 w 384"/>
              <a:gd name="T7" fmla="*/ 0 h 1200"/>
              <a:gd name="T8" fmla="*/ 384 w 384"/>
              <a:gd name="T9" fmla="*/ 1200 h 12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1200">
                <a:moveTo>
                  <a:pt x="384" y="0"/>
                </a:moveTo>
                <a:cubicBezTo>
                  <a:pt x="224" y="500"/>
                  <a:pt x="64" y="1000"/>
                  <a:pt x="0" y="1200"/>
                </a:cubicBezTo>
              </a:path>
            </a:pathLst>
          </a:cu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28"/>
          <p:cNvSpPr>
            <a:spLocks/>
          </p:cNvSpPr>
          <p:nvPr/>
        </p:nvSpPr>
        <p:spPr bwMode="auto">
          <a:xfrm>
            <a:off x="2514600" y="2895600"/>
            <a:ext cx="2895600" cy="762000"/>
          </a:xfrm>
          <a:custGeom>
            <a:avLst/>
            <a:gdLst>
              <a:gd name="T0" fmla="*/ 2147483647 w 384"/>
              <a:gd name="T1" fmla="*/ 0 h 1200"/>
              <a:gd name="T2" fmla="*/ 0 w 384"/>
              <a:gd name="T3" fmla="*/ 2147483647 h 1200"/>
              <a:gd name="T4" fmla="*/ 0 60000 65536"/>
              <a:gd name="T5" fmla="*/ 0 60000 65536"/>
              <a:gd name="T6" fmla="*/ 0 w 384"/>
              <a:gd name="T7" fmla="*/ 0 h 1200"/>
              <a:gd name="T8" fmla="*/ 384 w 384"/>
              <a:gd name="T9" fmla="*/ 1200 h 12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1200">
                <a:moveTo>
                  <a:pt x="384" y="0"/>
                </a:moveTo>
                <a:cubicBezTo>
                  <a:pt x="224" y="500"/>
                  <a:pt x="64" y="1000"/>
                  <a:pt x="0" y="1200"/>
                </a:cubicBezTo>
              </a:path>
            </a:pathLst>
          </a:cu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28"/>
          <p:cNvSpPr>
            <a:spLocks/>
          </p:cNvSpPr>
          <p:nvPr/>
        </p:nvSpPr>
        <p:spPr bwMode="auto">
          <a:xfrm flipH="1" flipV="1">
            <a:off x="5562600" y="1719263"/>
            <a:ext cx="1676400" cy="1066800"/>
          </a:xfrm>
          <a:custGeom>
            <a:avLst/>
            <a:gdLst>
              <a:gd name="T0" fmla="*/ 2147483647 w 384"/>
              <a:gd name="T1" fmla="*/ 0 h 1200"/>
              <a:gd name="T2" fmla="*/ 0 w 384"/>
              <a:gd name="T3" fmla="*/ 2147483647 h 1200"/>
              <a:gd name="T4" fmla="*/ 0 60000 65536"/>
              <a:gd name="T5" fmla="*/ 0 60000 65536"/>
              <a:gd name="T6" fmla="*/ 0 w 384"/>
              <a:gd name="T7" fmla="*/ 0 h 1200"/>
              <a:gd name="T8" fmla="*/ 384 w 384"/>
              <a:gd name="T9" fmla="*/ 1200 h 12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1200">
                <a:moveTo>
                  <a:pt x="384" y="0"/>
                </a:moveTo>
                <a:cubicBezTo>
                  <a:pt x="224" y="500"/>
                  <a:pt x="64" y="1000"/>
                  <a:pt x="0" y="1200"/>
                </a:cubicBezTo>
              </a:path>
            </a:pathLst>
          </a:cu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28"/>
          <p:cNvSpPr>
            <a:spLocks/>
          </p:cNvSpPr>
          <p:nvPr/>
        </p:nvSpPr>
        <p:spPr bwMode="auto">
          <a:xfrm>
            <a:off x="4343400" y="2895600"/>
            <a:ext cx="990600" cy="1219200"/>
          </a:xfrm>
          <a:custGeom>
            <a:avLst/>
            <a:gdLst>
              <a:gd name="T0" fmla="*/ 2147483647 w 384"/>
              <a:gd name="T1" fmla="*/ 0 h 1200"/>
              <a:gd name="T2" fmla="*/ 0 w 384"/>
              <a:gd name="T3" fmla="*/ 2147483647 h 1200"/>
              <a:gd name="T4" fmla="*/ 0 60000 65536"/>
              <a:gd name="T5" fmla="*/ 0 60000 65536"/>
              <a:gd name="T6" fmla="*/ 0 w 384"/>
              <a:gd name="T7" fmla="*/ 0 h 1200"/>
              <a:gd name="T8" fmla="*/ 384 w 384"/>
              <a:gd name="T9" fmla="*/ 1200 h 12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1200">
                <a:moveTo>
                  <a:pt x="384" y="0"/>
                </a:moveTo>
                <a:cubicBezTo>
                  <a:pt x="224" y="500"/>
                  <a:pt x="64" y="1000"/>
                  <a:pt x="0" y="1200"/>
                </a:cubicBezTo>
              </a:path>
            </a:pathLst>
          </a:cu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28"/>
          <p:cNvSpPr>
            <a:spLocks/>
          </p:cNvSpPr>
          <p:nvPr/>
        </p:nvSpPr>
        <p:spPr bwMode="auto">
          <a:xfrm flipH="1" flipV="1">
            <a:off x="7467600" y="1038225"/>
            <a:ext cx="685800" cy="533400"/>
          </a:xfrm>
          <a:custGeom>
            <a:avLst/>
            <a:gdLst>
              <a:gd name="T0" fmla="*/ 2147483647 w 384"/>
              <a:gd name="T1" fmla="*/ 0 h 1200"/>
              <a:gd name="T2" fmla="*/ 0 w 384"/>
              <a:gd name="T3" fmla="*/ 2147483647 h 1200"/>
              <a:gd name="T4" fmla="*/ 0 60000 65536"/>
              <a:gd name="T5" fmla="*/ 0 60000 65536"/>
              <a:gd name="T6" fmla="*/ 0 w 384"/>
              <a:gd name="T7" fmla="*/ 0 h 1200"/>
              <a:gd name="T8" fmla="*/ 384 w 384"/>
              <a:gd name="T9" fmla="*/ 1200 h 12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1200">
                <a:moveTo>
                  <a:pt x="384" y="0"/>
                </a:moveTo>
                <a:cubicBezTo>
                  <a:pt x="224" y="500"/>
                  <a:pt x="64" y="1000"/>
                  <a:pt x="0" y="1200"/>
                </a:cubicBezTo>
              </a:path>
            </a:pathLst>
          </a:cu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30" name="Freeform 46"/>
          <p:cNvSpPr>
            <a:spLocks/>
          </p:cNvSpPr>
          <p:nvPr/>
        </p:nvSpPr>
        <p:spPr bwMode="auto">
          <a:xfrm>
            <a:off x="4800600" y="1828800"/>
            <a:ext cx="685800" cy="1066800"/>
          </a:xfrm>
          <a:custGeom>
            <a:avLst/>
            <a:gdLst>
              <a:gd name="T0" fmla="*/ 2147483647 w 406"/>
              <a:gd name="T1" fmla="*/ 2147483647 h 594"/>
              <a:gd name="T2" fmla="*/ 2147483647 w 406"/>
              <a:gd name="T3" fmla="*/ 2147483647 h 594"/>
              <a:gd name="T4" fmla="*/ 2147483647 w 406"/>
              <a:gd name="T5" fmla="*/ 2147483647 h 594"/>
              <a:gd name="T6" fmla="*/ 2147483647 w 406"/>
              <a:gd name="T7" fmla="*/ 2147483647 h 594"/>
              <a:gd name="T8" fmla="*/ 2147483647 w 406"/>
              <a:gd name="T9" fmla="*/ 2147483647 h 594"/>
              <a:gd name="T10" fmla="*/ 2147483647 w 406"/>
              <a:gd name="T11" fmla="*/ 2147483647 h 594"/>
              <a:gd name="T12" fmla="*/ 2147483647 w 406"/>
              <a:gd name="T13" fmla="*/ 2147483647 h 594"/>
              <a:gd name="T14" fmla="*/ 2147483647 w 406"/>
              <a:gd name="T15" fmla="*/ 2147483647 h 594"/>
              <a:gd name="T16" fmla="*/ 2147483647 w 406"/>
              <a:gd name="T17" fmla="*/ 2147483647 h 594"/>
              <a:gd name="T18" fmla="*/ 0 w 406"/>
              <a:gd name="T19" fmla="*/ 0 h 59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6"/>
              <a:gd name="T31" fmla="*/ 0 h 594"/>
              <a:gd name="T32" fmla="*/ 406 w 406"/>
              <a:gd name="T33" fmla="*/ 594 h 59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6" h="594">
                <a:moveTo>
                  <a:pt x="393" y="585"/>
                </a:moveTo>
                <a:cubicBezTo>
                  <a:pt x="329" y="564"/>
                  <a:pt x="406" y="594"/>
                  <a:pt x="338" y="549"/>
                </a:cubicBezTo>
                <a:cubicBezTo>
                  <a:pt x="321" y="538"/>
                  <a:pt x="251" y="531"/>
                  <a:pt x="247" y="530"/>
                </a:cubicBezTo>
                <a:cubicBezTo>
                  <a:pt x="230" y="519"/>
                  <a:pt x="208" y="516"/>
                  <a:pt x="192" y="503"/>
                </a:cubicBezTo>
                <a:cubicBezTo>
                  <a:pt x="183" y="496"/>
                  <a:pt x="182" y="484"/>
                  <a:pt x="174" y="476"/>
                </a:cubicBezTo>
                <a:cubicBezTo>
                  <a:pt x="166" y="468"/>
                  <a:pt x="155" y="463"/>
                  <a:pt x="146" y="457"/>
                </a:cubicBezTo>
                <a:cubicBezTo>
                  <a:pt x="106" y="397"/>
                  <a:pt x="97" y="328"/>
                  <a:pt x="46" y="274"/>
                </a:cubicBezTo>
                <a:cubicBezTo>
                  <a:pt x="43" y="228"/>
                  <a:pt x="44" y="182"/>
                  <a:pt x="37" y="137"/>
                </a:cubicBezTo>
                <a:cubicBezTo>
                  <a:pt x="34" y="118"/>
                  <a:pt x="18" y="82"/>
                  <a:pt x="18" y="82"/>
                </a:cubicBezTo>
                <a:cubicBezTo>
                  <a:pt x="8" y="11"/>
                  <a:pt x="19" y="37"/>
                  <a:pt x="0" y="0"/>
                </a:cubicBezTo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24" name="Freeform 47"/>
          <p:cNvSpPr>
            <a:spLocks/>
          </p:cNvSpPr>
          <p:nvPr/>
        </p:nvSpPr>
        <p:spPr bwMode="auto">
          <a:xfrm>
            <a:off x="4876800" y="2514600"/>
            <a:ext cx="101600" cy="1588"/>
          </a:xfrm>
          <a:custGeom>
            <a:avLst/>
            <a:gdLst>
              <a:gd name="T0" fmla="*/ 2147483647 w 64"/>
              <a:gd name="T1" fmla="*/ 0 h 1"/>
              <a:gd name="T2" fmla="*/ 0 w 64"/>
              <a:gd name="T3" fmla="*/ 0 h 1"/>
              <a:gd name="T4" fmla="*/ 0 60000 65536"/>
              <a:gd name="T5" fmla="*/ 0 60000 65536"/>
              <a:gd name="T6" fmla="*/ 0 w 64"/>
              <a:gd name="T7" fmla="*/ 0 h 1"/>
              <a:gd name="T8" fmla="*/ 64 w 6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" h="1">
                <a:moveTo>
                  <a:pt x="64" y="0"/>
                </a:moveTo>
                <a:cubicBezTo>
                  <a:pt x="43" y="0"/>
                  <a:pt x="21" y="0"/>
                  <a:pt x="0" y="0"/>
                </a:cubicBezTo>
              </a:path>
            </a:pathLst>
          </a:custGeom>
          <a:noFill/>
          <a:ln w="28575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25" name="Oval 26"/>
          <p:cNvSpPr>
            <a:spLocks noChangeArrowheads="1"/>
          </p:cNvSpPr>
          <p:nvPr/>
        </p:nvSpPr>
        <p:spPr bwMode="auto">
          <a:xfrm>
            <a:off x="5029200" y="2605088"/>
            <a:ext cx="304800" cy="304800"/>
          </a:xfrm>
          <a:prstGeom prst="ellipse">
            <a:avLst/>
          </a:prstGeom>
          <a:solidFill>
            <a:srgbClr val="FFE5FF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baseline="4000">
                <a:solidFill>
                  <a:srgbClr val="FF0066"/>
                </a:solidFill>
              </a:rPr>
              <a:t>22</a:t>
            </a:r>
          </a:p>
        </p:txBody>
      </p:sp>
      <p:sp>
        <p:nvSpPr>
          <p:cNvPr id="93233" name="Text Box 45"/>
          <p:cNvSpPr txBox="1">
            <a:spLocks noChangeArrowheads="1"/>
          </p:cNvSpPr>
          <p:nvPr/>
        </p:nvSpPr>
        <p:spPr bwMode="auto">
          <a:xfrm>
            <a:off x="1676400" y="762001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  <a:latin typeface="Verdana" panose="020B0604030504040204" pitchFamily="34" charset="0"/>
              </a:rPr>
              <a:t>Hàng không</a:t>
            </a:r>
          </a:p>
        </p:txBody>
      </p:sp>
      <p:sp>
        <p:nvSpPr>
          <p:cNvPr id="404520" name="AutoShape 40"/>
          <p:cNvSpPr>
            <a:spLocks noChangeArrowheads="1"/>
          </p:cNvSpPr>
          <p:nvPr/>
        </p:nvSpPr>
        <p:spPr bwMode="auto">
          <a:xfrm>
            <a:off x="1600200" y="1447800"/>
            <a:ext cx="2819400" cy="1143000"/>
          </a:xfrm>
          <a:prstGeom prst="wedgeRoundRectCallout">
            <a:avLst>
              <a:gd name="adj1" fmla="val 85528"/>
              <a:gd name="adj2" fmla="val 64722"/>
              <a:gd name="adj3" fmla="val 16667"/>
            </a:avLst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00FF"/>
                </a:solidFill>
                <a:latin typeface="Verdana" panose="020B0604030504040204" pitchFamily="34" charset="0"/>
              </a:rPr>
              <a:t>SÂN BAY QUỐC TẾ </a:t>
            </a:r>
            <a:r>
              <a:rPr lang="en-US" altLang="en-US" b="1" dirty="0">
                <a:solidFill>
                  <a:srgbClr val="FF0066"/>
                </a:solidFill>
                <a:latin typeface="Verdana" panose="020B0604030504040204" pitchFamily="34" charset="0"/>
              </a:rPr>
              <a:t>TÂN SƠN NHẤT</a:t>
            </a:r>
          </a:p>
        </p:txBody>
      </p:sp>
      <p:pic>
        <p:nvPicPr>
          <p:cNvPr id="404523" name="Picture 43" descr="__AVI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762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9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414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13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41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93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9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0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0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40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0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7" grpId="0" animBg="1"/>
      <p:bldP spid="93207" grpId="1" animBg="1"/>
      <p:bldP spid="414763" grpId="0"/>
      <p:bldP spid="414763" grpId="1"/>
      <p:bldP spid="93218" grpId="0"/>
      <p:bldP spid="93233" grpId="0"/>
      <p:bldP spid="4045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822960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1417" name="Picture 9" descr="dá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8547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1418" name="Text Box 10"/>
          <p:cNvSpPr txBox="1">
            <a:spLocks noChangeArrowheads="1"/>
          </p:cNvSpPr>
          <p:nvPr/>
        </p:nvSpPr>
        <p:spPr bwMode="auto">
          <a:xfrm>
            <a:off x="4038600" y="152401"/>
            <a:ext cx="31242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Công Viên Đầm Sen</a:t>
            </a:r>
          </a:p>
        </p:txBody>
      </p:sp>
      <p:pic>
        <p:nvPicPr>
          <p:cNvPr id="401413" name="Picture 5" descr="suoit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791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1419" name="Text Box 11"/>
          <p:cNvSpPr txBox="1">
            <a:spLocks noChangeArrowheads="1"/>
          </p:cNvSpPr>
          <p:nvPr/>
        </p:nvSpPr>
        <p:spPr bwMode="auto">
          <a:xfrm>
            <a:off x="3048000" y="3641726"/>
            <a:ext cx="35814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Khu du lịch Suối Tiên</a:t>
            </a:r>
          </a:p>
        </p:txBody>
      </p:sp>
      <p:pic>
        <p:nvPicPr>
          <p:cNvPr id="401416" name="Picture 8" descr="thuyvan1"/>
          <p:cNvPicPr>
            <a:picLocks noChangeAspect="1" noChangeArrowheads="1"/>
          </p:cNvPicPr>
          <p:nvPr/>
        </p:nvPicPr>
        <p:blipFill>
          <a:blip r:embed="rId5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791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1421" name="Text Box 13"/>
          <p:cNvSpPr txBox="1">
            <a:spLocks noChangeArrowheads="1"/>
          </p:cNvSpPr>
          <p:nvPr/>
        </p:nvSpPr>
        <p:spPr bwMode="auto">
          <a:xfrm>
            <a:off x="1752600" y="3657601"/>
            <a:ext cx="228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33CC"/>
                </a:solidFill>
                <a:latin typeface="Verdana" panose="020B0604030504040204" pitchFamily="34" charset="0"/>
              </a:rPr>
              <a:t>Biển Vũng Tàu</a:t>
            </a:r>
          </a:p>
        </p:txBody>
      </p:sp>
      <p:pic>
        <p:nvPicPr>
          <p:cNvPr id="401415" name="Picture 7" descr="cu-chi-7-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867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1422" name="Text Box 14"/>
          <p:cNvSpPr txBox="1">
            <a:spLocks noChangeArrowheads="1"/>
          </p:cNvSpPr>
          <p:nvPr/>
        </p:nvSpPr>
        <p:spPr bwMode="auto">
          <a:xfrm>
            <a:off x="44196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66FF99"/>
                </a:solidFill>
                <a:latin typeface="Verdana" panose="020B0604030504040204" pitchFamily="34" charset="0"/>
              </a:rPr>
              <a:t>Địa đạo Củ Chi</a:t>
            </a:r>
          </a:p>
        </p:txBody>
      </p:sp>
      <p:pic>
        <p:nvPicPr>
          <p:cNvPr id="401420" name="Picture 12" descr="0HG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9245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1" y="1"/>
            <a:ext cx="2379663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b="1" i="1" dirty="0" err="1">
                <a:solidFill>
                  <a:schemeClr val="bg1"/>
                </a:solidFill>
                <a:latin typeface="Verdana" pitchFamily="34" charset="0"/>
              </a:rPr>
              <a:t>Vì</a:t>
            </a:r>
            <a:r>
              <a:rPr lang="en-US" b="1" i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Verdana" pitchFamily="34" charset="0"/>
              </a:rPr>
              <a:t>sao</a:t>
            </a:r>
            <a:r>
              <a:rPr lang="en-US" b="1" i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Verdana" pitchFamily="34" charset="0"/>
              </a:rPr>
              <a:t>tuyến</a:t>
            </a:r>
            <a:r>
              <a:rPr lang="en-US" b="1" i="1" dirty="0">
                <a:solidFill>
                  <a:schemeClr val="bg1"/>
                </a:solidFill>
                <a:latin typeface="Verdana" pitchFamily="34" charset="0"/>
              </a:rPr>
              <a:t> du </a:t>
            </a:r>
            <a:r>
              <a:rPr lang="en-US" b="1" i="1" dirty="0" err="1">
                <a:solidFill>
                  <a:schemeClr val="bg1"/>
                </a:solidFill>
                <a:latin typeface="Verdana" pitchFamily="34" charset="0"/>
              </a:rPr>
              <a:t>lịch</a:t>
            </a:r>
            <a:r>
              <a:rPr lang="en-US" b="1" i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Verdana" pitchFamily="34" charset="0"/>
              </a:rPr>
              <a:t>từ</a:t>
            </a:r>
            <a:r>
              <a:rPr lang="en-US" b="1" i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Verdana" pitchFamily="34" charset="0"/>
              </a:rPr>
              <a:t>thành</a:t>
            </a:r>
            <a:r>
              <a:rPr lang="en-US" b="1" i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Verdana" pitchFamily="34" charset="0"/>
              </a:rPr>
              <a:t>phố</a:t>
            </a:r>
            <a:r>
              <a:rPr lang="en-US" b="1" i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Verdana" pitchFamily="34" charset="0"/>
              </a:rPr>
              <a:t>Hồ</a:t>
            </a:r>
            <a:r>
              <a:rPr lang="en-US" b="1" i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Verdana" pitchFamily="34" charset="0"/>
              </a:rPr>
              <a:t>Chí</a:t>
            </a:r>
            <a:r>
              <a:rPr lang="en-US" b="1" i="1" dirty="0">
                <a:solidFill>
                  <a:schemeClr val="bg1"/>
                </a:solidFill>
                <a:latin typeface="Verdana" pitchFamily="34" charset="0"/>
              </a:rPr>
              <a:t> Minh </a:t>
            </a:r>
            <a:r>
              <a:rPr lang="en-US" b="1" i="1" dirty="0" err="1">
                <a:solidFill>
                  <a:schemeClr val="bg1"/>
                </a:solidFill>
                <a:latin typeface="Verdana" pitchFamily="34" charset="0"/>
              </a:rPr>
              <a:t>đến</a:t>
            </a:r>
            <a:r>
              <a:rPr lang="en-US" b="1" i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Verdana" pitchFamily="34" charset="0"/>
              </a:rPr>
              <a:t>Đà</a:t>
            </a:r>
            <a:r>
              <a:rPr lang="en-US" b="1" i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Verdana" pitchFamily="34" charset="0"/>
              </a:rPr>
              <a:t>Lạt</a:t>
            </a:r>
            <a:r>
              <a:rPr lang="en-US" b="1" i="1" dirty="0">
                <a:solidFill>
                  <a:schemeClr val="bg1"/>
                </a:solidFill>
                <a:latin typeface="Verdana" pitchFamily="34" charset="0"/>
              </a:rPr>
              <a:t>, </a:t>
            </a:r>
            <a:r>
              <a:rPr lang="en-US" b="1" i="1" dirty="0" err="1">
                <a:solidFill>
                  <a:schemeClr val="bg1"/>
                </a:solidFill>
                <a:latin typeface="Verdana" pitchFamily="34" charset="0"/>
              </a:rPr>
              <a:t>Nha</a:t>
            </a:r>
            <a:r>
              <a:rPr lang="en-US" b="1" i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Verdana" pitchFamily="34" charset="0"/>
              </a:rPr>
              <a:t>Trang</a:t>
            </a:r>
            <a:r>
              <a:rPr lang="en-US" b="1" i="1" dirty="0">
                <a:solidFill>
                  <a:schemeClr val="bg1"/>
                </a:solidFill>
                <a:latin typeface="Verdana" pitchFamily="34" charset="0"/>
              </a:rPr>
              <a:t>, </a:t>
            </a:r>
            <a:r>
              <a:rPr lang="en-US" b="1" i="1" dirty="0" err="1">
                <a:solidFill>
                  <a:schemeClr val="bg1"/>
                </a:solidFill>
                <a:latin typeface="Verdana" pitchFamily="34" charset="0"/>
              </a:rPr>
              <a:t>Vũng</a:t>
            </a:r>
            <a:r>
              <a:rPr lang="en-US" b="1" i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Verdana" pitchFamily="34" charset="0"/>
              </a:rPr>
              <a:t>Tàu</a:t>
            </a:r>
            <a:r>
              <a:rPr lang="en-US" b="1" i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Verdana" pitchFamily="34" charset="0"/>
              </a:rPr>
              <a:t>quanh</a:t>
            </a:r>
            <a:r>
              <a:rPr lang="en-US" b="1" i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Verdana" pitchFamily="34" charset="0"/>
              </a:rPr>
              <a:t>năm</a:t>
            </a:r>
            <a:r>
              <a:rPr lang="en-US" b="1" i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Verdana" pitchFamily="34" charset="0"/>
              </a:rPr>
              <a:t>nhộn</a:t>
            </a:r>
            <a:r>
              <a:rPr lang="en-US" b="1" i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Verdana" pitchFamily="34" charset="0"/>
              </a:rPr>
              <a:t>nhịp</a:t>
            </a:r>
            <a:r>
              <a:rPr lang="en-US" b="1" i="1" dirty="0">
                <a:solidFill>
                  <a:schemeClr val="bg1"/>
                </a:solidFill>
                <a:latin typeface="Verdana" pitchFamily="34" charset="0"/>
              </a:rPr>
              <a:t> ?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30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1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1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0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0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40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40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0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8" grpId="0"/>
      <p:bldP spid="401419" grpId="0"/>
      <p:bldP spid="401421" grpId="0"/>
      <p:bldP spid="401422" grpId="0"/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5943600"/>
            <a:ext cx="8229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Rừng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Giờ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Khu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du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lịch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trọng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Nam)</a:t>
            </a:r>
          </a:p>
        </p:txBody>
      </p:sp>
      <p:pic>
        <p:nvPicPr>
          <p:cNvPr id="134147" name="Picture 4" descr="rung sac can 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8077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06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517" name="Picture 5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295400"/>
            <a:ext cx="55038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8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2362200" cy="6397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8516" name="Picture 4" descr="20078891851_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74676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8518" name="Picture 6" descr="image10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8839200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8519" name="Picture 7" descr="800HoiThao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8915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8520" name="Text Box 8"/>
          <p:cNvSpPr txBox="1">
            <a:spLocks noChangeArrowheads="1"/>
          </p:cNvSpPr>
          <p:nvPr/>
        </p:nvSpPr>
        <p:spPr bwMode="auto">
          <a:xfrm>
            <a:off x="2133600" y="152401"/>
            <a:ext cx="53340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Verdana" pitchFamily="34" charset="0"/>
              </a:rPr>
              <a:t>Chuyển</a:t>
            </a:r>
            <a:r>
              <a:rPr lang="en-US" sz="2800" b="1" dirty="0">
                <a:solidFill>
                  <a:srgbClr val="0000CC"/>
                </a:solidFill>
                <a:latin typeface="Verdana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erdana" pitchFamily="34" charset="0"/>
              </a:rPr>
              <a:t>giao</a:t>
            </a:r>
            <a:r>
              <a:rPr lang="en-US" sz="2800" b="1" dirty="0">
                <a:solidFill>
                  <a:srgbClr val="0000CC"/>
                </a:solidFill>
                <a:latin typeface="Verdana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erdana" pitchFamily="34" charset="0"/>
              </a:rPr>
              <a:t>công</a:t>
            </a:r>
            <a:r>
              <a:rPr lang="en-US" sz="2800" b="1" dirty="0">
                <a:solidFill>
                  <a:srgbClr val="0000CC"/>
                </a:solidFill>
                <a:latin typeface="Verdana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erdana" pitchFamily="34" charset="0"/>
              </a:rPr>
              <a:t>nghệ</a:t>
            </a:r>
            <a:endParaRPr lang="en-US" sz="2800" b="1" dirty="0">
              <a:solidFill>
                <a:srgbClr val="0000C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47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448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3714" y="427038"/>
            <a:ext cx="2895600" cy="411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b="1">
                <a:solidFill>
                  <a:srgbClr val="0000CC"/>
                </a:solidFill>
              </a:rPr>
              <a:t>Nhiều Ngân Hàng</a:t>
            </a:r>
          </a:p>
        </p:txBody>
      </p:sp>
      <p:pic>
        <p:nvPicPr>
          <p:cNvPr id="449540" name="Picture 4" descr="Dong-A-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524000"/>
            <a:ext cx="7543800" cy="4724400"/>
          </a:xfrm>
          <a:noFill/>
        </p:spPr>
      </p:pic>
      <p:pic>
        <p:nvPicPr>
          <p:cNvPr id="449541" name="Picture 5" descr="images92253_nganha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9542" name="Picture 6" descr="saigonbank-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8200"/>
            <a:ext cx="7543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1524000" y="6400800"/>
            <a:ext cx="69599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Em có nhận xét gì về  hoạt động dịch vụ của TP Hồ Chí Minh?</a:t>
            </a:r>
          </a:p>
        </p:txBody>
      </p:sp>
    </p:spTree>
    <p:extLst>
      <p:ext uri="{BB962C8B-B14F-4D97-AF65-F5344CB8AC3E}">
        <p14:creationId xmlns:p14="http://schemas.microsoft.com/office/powerpoint/2010/main" val="132099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4"/>
          <p:cNvSpPr txBox="1">
            <a:spLocks noChangeArrowheads="1"/>
          </p:cNvSpPr>
          <p:nvPr/>
        </p:nvSpPr>
        <p:spPr bwMode="auto">
          <a:xfrm>
            <a:off x="2133601" y="838201"/>
            <a:ext cx="2225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Dịch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7219" name="Text Box 5"/>
          <p:cNvSpPr txBox="1">
            <a:spLocks noChangeArrowheads="1"/>
          </p:cNvSpPr>
          <p:nvPr/>
        </p:nvSpPr>
        <p:spPr bwMode="auto">
          <a:xfrm>
            <a:off x="1752600" y="1460501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99"/>
                </a:solidFill>
                <a:latin typeface="VNI-Times" pitchFamily="2" charset="0"/>
              </a:rPr>
              <a:t>- Cô caáu ña dạng: Thương mại, bưu chính viễn thoâng, giao thoâng vaän taûi, du lịch, xuất nhập khẩu...</a:t>
            </a:r>
          </a:p>
        </p:txBody>
      </p:sp>
      <p:sp>
        <p:nvSpPr>
          <p:cNvPr id="137220" name="Rectangle 6"/>
          <p:cNvSpPr>
            <a:spLocks noChangeArrowheads="1"/>
          </p:cNvSpPr>
          <p:nvPr/>
        </p:nvSpPr>
        <p:spPr bwMode="auto">
          <a:xfrm>
            <a:off x="1905000" y="152400"/>
            <a:ext cx="8001000" cy="609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 </a:t>
            </a:r>
            <a:r>
              <a:rPr lang="en-US" altLang="en-US" b="1" u="sng">
                <a:solidFill>
                  <a:srgbClr val="FF0000"/>
                </a:solidFill>
              </a:rPr>
              <a:t>Bài 33</a:t>
            </a:r>
            <a:r>
              <a:rPr lang="en-US" altLang="en-US" b="1">
                <a:solidFill>
                  <a:srgbClr val="FF0000"/>
                </a:solidFill>
              </a:rPr>
              <a:t>: </a:t>
            </a:r>
            <a:r>
              <a:rPr lang="en-US" altLang="en-US" sz="2800" b="1">
                <a:solidFill>
                  <a:srgbClr val="FF0000"/>
                </a:solidFill>
              </a:rPr>
              <a:t>VÙNG ĐÔNG NAM BỘ</a:t>
            </a:r>
            <a:r>
              <a:rPr lang="en-US" altLang="en-US" sz="4000" b="1">
                <a:solidFill>
                  <a:srgbClr val="FF0000"/>
                </a:solidFill>
              </a:rPr>
              <a:t> </a:t>
            </a:r>
            <a:r>
              <a:rPr lang="en-US" altLang="en-US" b="1">
                <a:solidFill>
                  <a:srgbClr val="FF0000"/>
                </a:solidFill>
              </a:rPr>
              <a:t>(tiếp theo)</a:t>
            </a:r>
          </a:p>
        </p:txBody>
      </p:sp>
      <p:sp>
        <p:nvSpPr>
          <p:cNvPr id="137221" name="Rectangle 8"/>
          <p:cNvSpPr>
            <a:spLocks noChangeArrowheads="1"/>
          </p:cNvSpPr>
          <p:nvPr/>
        </p:nvSpPr>
        <p:spPr bwMode="auto">
          <a:xfrm>
            <a:off x="1739900" y="2303463"/>
            <a:ext cx="8077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chỉ tiêu dịch vụ của vùng chiếm tỉ trọng cao so với cả nước.</a:t>
            </a:r>
          </a:p>
        </p:txBody>
      </p:sp>
      <p:sp>
        <p:nvSpPr>
          <p:cNvPr id="137222" name="Rectangle 8"/>
          <p:cNvSpPr>
            <a:spLocks noChangeArrowheads="1"/>
          </p:cNvSpPr>
          <p:nvPr/>
        </p:nvSpPr>
        <p:spPr bwMode="auto">
          <a:xfrm>
            <a:off x="1879600" y="3135313"/>
            <a:ext cx="802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 địa bàn có sức hút mạnh vốn đầu tư nước ngoài.</a:t>
            </a:r>
          </a:p>
        </p:txBody>
      </p:sp>
      <p:sp>
        <p:nvSpPr>
          <p:cNvPr id="137223" name="Rectangle 9"/>
          <p:cNvSpPr>
            <a:spLocks noChangeArrowheads="1"/>
          </p:cNvSpPr>
          <p:nvPr/>
        </p:nvSpPr>
        <p:spPr bwMode="auto">
          <a:xfrm>
            <a:off x="1866900" y="3597276"/>
            <a:ext cx="803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Dẫn đầu cả nước về hoạt động xuất nhập khẩu.</a:t>
            </a: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1752600" y="4038600"/>
            <a:ext cx="838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Thành phố Hồ Chí Minh:</a:t>
            </a:r>
            <a:endParaRPr lang="en-US" alt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Đầu mối giao thông vận tải quan trọng hàng đầu của Đông Nam Bộ và cả nước.</a:t>
            </a:r>
            <a:endParaRPr lang="en-US" alt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Trung tâm du lịch lớn nhất cả nước.</a:t>
            </a:r>
          </a:p>
        </p:txBody>
      </p:sp>
    </p:spTree>
    <p:extLst>
      <p:ext uri="{BB962C8B-B14F-4D97-AF65-F5344CB8AC3E}">
        <p14:creationId xmlns:p14="http://schemas.microsoft.com/office/powerpoint/2010/main" val="57996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52600" y="3429000"/>
            <a:ext cx="8610600" cy="3867186"/>
            <a:chOff x="144" y="720"/>
            <a:chExt cx="5424" cy="2724"/>
          </a:xfrm>
        </p:grpSpPr>
        <p:pic>
          <p:nvPicPr>
            <p:cNvPr id="119813" name="Picture 6" descr="viễn thô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720"/>
              <a:ext cx="2694" cy="22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814" name="Picture 7" descr="viễn thông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720"/>
              <a:ext cx="2688" cy="2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815" name="Text Box 8"/>
            <p:cNvSpPr txBox="1">
              <a:spLocks noChangeArrowheads="1"/>
            </p:cNvSpPr>
            <p:nvPr/>
          </p:nvSpPr>
          <p:spPr bwMode="auto">
            <a:xfrm>
              <a:off x="1968" y="3119"/>
              <a:ext cx="2640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vi-VN" altLang="en-US" b="1"/>
            </a:p>
          </p:txBody>
        </p:sp>
      </p:grpSp>
      <p:pic>
        <p:nvPicPr>
          <p:cNvPr id="4106" name="Picture 10" descr="dien tho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6754"/>
            <a:ext cx="4191000" cy="3196046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324600" y="1600200"/>
            <a:ext cx="411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Mạng lưới bưu chính viễn thông</a:t>
            </a:r>
          </a:p>
        </p:txBody>
      </p:sp>
    </p:spTree>
    <p:extLst>
      <p:ext uri="{BB962C8B-B14F-4D97-AF65-F5344CB8AC3E}">
        <p14:creationId xmlns:p14="http://schemas.microsoft.com/office/powerpoint/2010/main" val="38794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1905001" y="685800"/>
            <a:ext cx="222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Dịch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vụ</a:t>
            </a:r>
            <a:endParaRPr lang="en-US" altLang="en-US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43" name="Line 3"/>
          <p:cNvSpPr>
            <a:spLocks noChangeShapeType="1"/>
          </p:cNvSpPr>
          <p:nvPr/>
        </p:nvSpPr>
        <p:spPr bwMode="auto">
          <a:xfrm flipH="1">
            <a:off x="6324600" y="990600"/>
            <a:ext cx="0" cy="586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752600" y="1104901"/>
            <a:ext cx="472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V.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676400" y="1905001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b="1" u="sng">
                <a:solidFill>
                  <a:srgbClr val="000099"/>
                </a:solidFill>
                <a:latin typeface="Times New Roman" panose="02020603050405020304" pitchFamily="18" charset="0"/>
              </a:rPr>
              <a:t>Các trung tâm kinh tế: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928914" y="4695825"/>
            <a:ext cx="5357586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Dựa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H32.2: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1676400" y="2362201"/>
            <a:ext cx="4724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    TP Hồ Chí Minh, Biên Hoà, Vũng Tàu là 3 trung tâm kinh tế lớn ở Đông Nam Bộ và tạo thành tam giác công nghiệp mạnh của vùng kinh tế trọng điểm phía Nam.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1905001" y="4303714"/>
            <a:ext cx="549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3741" name="Picture 13" descr="img1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38200"/>
            <a:ext cx="4038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50" name="Rectangle 14"/>
          <p:cNvSpPr>
            <a:spLocks noChangeArrowheads="1"/>
          </p:cNvSpPr>
          <p:nvPr/>
        </p:nvSpPr>
        <p:spPr bwMode="auto">
          <a:xfrm>
            <a:off x="1981200" y="0"/>
            <a:ext cx="8001000" cy="60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FF0000"/>
                </a:solidFill>
              </a:rPr>
              <a:t>Tiết 39</a:t>
            </a:r>
            <a:r>
              <a:rPr lang="en-US" altLang="en-US" b="1">
                <a:solidFill>
                  <a:srgbClr val="FF0000"/>
                </a:solidFill>
              </a:rPr>
              <a:t> – </a:t>
            </a:r>
            <a:r>
              <a:rPr lang="en-US" altLang="en-US" b="1" u="sng">
                <a:solidFill>
                  <a:srgbClr val="FF0000"/>
                </a:solidFill>
              </a:rPr>
              <a:t>Bài 33</a:t>
            </a:r>
            <a:r>
              <a:rPr lang="en-US" altLang="en-US" b="1">
                <a:solidFill>
                  <a:srgbClr val="FF0000"/>
                </a:solidFill>
              </a:rPr>
              <a:t>: </a:t>
            </a:r>
            <a:r>
              <a:rPr lang="en-US" altLang="en-US" sz="2800" b="1">
                <a:solidFill>
                  <a:srgbClr val="FF0000"/>
                </a:solidFill>
              </a:rPr>
              <a:t>VÙNG ĐÔNG NAM BỘ</a:t>
            </a:r>
            <a:r>
              <a:rPr lang="en-US" altLang="en-US" sz="4000" b="1">
                <a:solidFill>
                  <a:srgbClr val="FF0000"/>
                </a:solidFill>
              </a:rPr>
              <a:t> </a:t>
            </a:r>
            <a:r>
              <a:rPr lang="en-US" altLang="en-US" b="1">
                <a:solidFill>
                  <a:srgbClr val="FF0000"/>
                </a:solidFill>
              </a:rPr>
              <a:t>(tiếp theo)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924801" y="3352801"/>
            <a:ext cx="1400175" cy="1343025"/>
            <a:chOff x="3936" y="2112"/>
            <a:chExt cx="885" cy="852"/>
          </a:xfrm>
        </p:grpSpPr>
        <p:sp>
          <p:nvSpPr>
            <p:cNvPr id="138252" name="Oval 15"/>
            <p:cNvSpPr>
              <a:spLocks noChangeArrowheads="1"/>
            </p:cNvSpPr>
            <p:nvPr/>
          </p:nvSpPr>
          <p:spPr bwMode="auto">
            <a:xfrm>
              <a:off x="3936" y="2256"/>
              <a:ext cx="336" cy="3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8253" name="Oval 16"/>
            <p:cNvSpPr>
              <a:spLocks noChangeArrowheads="1"/>
            </p:cNvSpPr>
            <p:nvPr/>
          </p:nvSpPr>
          <p:spPr bwMode="auto">
            <a:xfrm>
              <a:off x="4128" y="2112"/>
              <a:ext cx="261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8254" name="Oval 17"/>
            <p:cNvSpPr>
              <a:spLocks noChangeArrowheads="1"/>
            </p:cNvSpPr>
            <p:nvPr/>
          </p:nvSpPr>
          <p:spPr bwMode="auto">
            <a:xfrm>
              <a:off x="4560" y="2724"/>
              <a:ext cx="261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009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73733" grpId="0"/>
      <p:bldP spid="73734" grpId="0"/>
      <p:bldP spid="73734" grpId="1"/>
      <p:bldP spid="737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1905001" y="685800"/>
            <a:ext cx="222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Dịch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vụ</a:t>
            </a:r>
            <a:endParaRPr lang="en-US" altLang="en-US" b="1" u="sng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1828799" y="1104900"/>
            <a:ext cx="88972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V.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1905000" y="1588790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9270" name="Text Box 7"/>
          <p:cNvSpPr txBox="1">
            <a:spLocks noChangeArrowheads="1"/>
          </p:cNvSpPr>
          <p:nvPr/>
        </p:nvSpPr>
        <p:spPr bwMode="auto">
          <a:xfrm>
            <a:off x="1958975" y="2084219"/>
            <a:ext cx="91879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TP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Minh,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Hoà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Vũng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=&gt; Tam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9271" name="Text Box 8"/>
          <p:cNvSpPr txBox="1">
            <a:spLocks noChangeArrowheads="1"/>
          </p:cNvSpPr>
          <p:nvPr/>
        </p:nvSpPr>
        <p:spPr bwMode="auto">
          <a:xfrm>
            <a:off x="1905001" y="4303714"/>
            <a:ext cx="549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9272" name="Rectangle 10"/>
          <p:cNvSpPr>
            <a:spLocks noChangeArrowheads="1"/>
          </p:cNvSpPr>
          <p:nvPr/>
        </p:nvSpPr>
        <p:spPr bwMode="auto">
          <a:xfrm>
            <a:off x="1905000" y="152400"/>
            <a:ext cx="8001000" cy="609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 dirty="0" err="1">
                <a:solidFill>
                  <a:srgbClr val="FF0000"/>
                </a:solidFill>
              </a:rPr>
              <a:t>Tiết</a:t>
            </a:r>
            <a:r>
              <a:rPr lang="en-US" altLang="en-US" b="1" u="sng" dirty="0">
                <a:solidFill>
                  <a:srgbClr val="FF0000"/>
                </a:solidFill>
              </a:rPr>
              <a:t> 39</a:t>
            </a:r>
            <a:r>
              <a:rPr lang="en-US" altLang="en-US" b="1" dirty="0">
                <a:solidFill>
                  <a:srgbClr val="FF0000"/>
                </a:solidFill>
              </a:rPr>
              <a:t> – </a:t>
            </a:r>
            <a:r>
              <a:rPr lang="en-US" altLang="en-US" b="1" u="sng" dirty="0" err="1">
                <a:solidFill>
                  <a:srgbClr val="FF0000"/>
                </a:solidFill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</a:rPr>
              <a:t> 33</a:t>
            </a:r>
            <a:r>
              <a:rPr lang="en-US" altLang="en-US" b="1" dirty="0">
                <a:solidFill>
                  <a:srgbClr val="FF0000"/>
                </a:solidFill>
              </a:rPr>
              <a:t>: </a:t>
            </a:r>
            <a:r>
              <a:rPr lang="en-US" altLang="en-US" sz="2800" b="1" dirty="0">
                <a:solidFill>
                  <a:srgbClr val="FF0000"/>
                </a:solidFill>
              </a:rPr>
              <a:t>VÙNG ĐÔNG NAM BỘ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</a:rPr>
              <a:t>tiếp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theo</a:t>
            </a:r>
            <a:r>
              <a:rPr lang="en-US" altLang="en-US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1905000" y="2934594"/>
            <a:ext cx="52432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Nam: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2316842" y="3707952"/>
            <a:ext cx="80318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Nam?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02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7" grpId="0"/>
      <p:bldP spid="100368" grpId="0"/>
      <p:bldP spid="10036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070" y="6172200"/>
            <a:ext cx="8153400" cy="5715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0000FF"/>
                </a:solidFill>
              </a:rPr>
              <a:t>Hình</a:t>
            </a:r>
            <a:r>
              <a:rPr lang="en-US" sz="2400" b="1" dirty="0">
                <a:solidFill>
                  <a:srgbClr val="0000FF"/>
                </a:solidFill>
              </a:rPr>
              <a:t> 6.2. </a:t>
            </a:r>
            <a:r>
              <a:rPr lang="en-US" sz="2400" b="1" dirty="0" err="1">
                <a:solidFill>
                  <a:srgbClr val="0000FF"/>
                </a:solidFill>
              </a:rPr>
              <a:t>Lược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đồ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các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vùng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kinh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tế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và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vùng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kinh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tế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trọng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điểm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40291" name="Picture 4" descr="3 vung kt trong di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533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537027" y="1701105"/>
            <a:ext cx="419462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tỉnh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Nam?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6996113" y="4572001"/>
            <a:ext cx="1123950" cy="752475"/>
          </a:xfrm>
          <a:custGeom>
            <a:avLst/>
            <a:gdLst>
              <a:gd name="T0" fmla="*/ 549323 w 1124857"/>
              <a:gd name="T1" fmla="*/ 39333 h 846667"/>
              <a:gd name="T2" fmla="*/ 852895 w 1124857"/>
              <a:gd name="T3" fmla="*/ 3575 h 846667"/>
              <a:gd name="T4" fmla="*/ 925174 w 1124857"/>
              <a:gd name="T5" fmla="*/ 17879 h 846667"/>
              <a:gd name="T6" fmla="*/ 939630 w 1124857"/>
              <a:gd name="T7" fmla="*/ 53634 h 846667"/>
              <a:gd name="T8" fmla="*/ 954086 w 1124857"/>
              <a:gd name="T9" fmla="*/ 110847 h 846667"/>
              <a:gd name="T10" fmla="*/ 997453 w 1124857"/>
              <a:gd name="T11" fmla="*/ 146602 h 846667"/>
              <a:gd name="T12" fmla="*/ 1069734 w 1124857"/>
              <a:gd name="T13" fmla="*/ 189509 h 846667"/>
              <a:gd name="T14" fmla="*/ 1113102 w 1124857"/>
              <a:gd name="T15" fmla="*/ 268174 h 846667"/>
              <a:gd name="T16" fmla="*/ 1026366 w 1124857"/>
              <a:gd name="T17" fmla="*/ 368293 h 846667"/>
              <a:gd name="T18" fmla="*/ 867351 w 1124857"/>
              <a:gd name="T19" fmla="*/ 375443 h 846667"/>
              <a:gd name="T20" fmla="*/ 795071 w 1124857"/>
              <a:gd name="T21" fmla="*/ 375443 h 846667"/>
              <a:gd name="T22" fmla="*/ 722793 w 1124857"/>
              <a:gd name="T23" fmla="*/ 396897 h 846667"/>
              <a:gd name="T24" fmla="*/ 549323 w 1124857"/>
              <a:gd name="T25" fmla="*/ 375443 h 846667"/>
              <a:gd name="T26" fmla="*/ 404764 w 1124857"/>
              <a:gd name="T27" fmla="*/ 411200 h 846667"/>
              <a:gd name="T28" fmla="*/ 346941 w 1124857"/>
              <a:gd name="T29" fmla="*/ 411200 h 846667"/>
              <a:gd name="T30" fmla="*/ 231293 w 1124857"/>
              <a:gd name="T31" fmla="*/ 404049 h 846667"/>
              <a:gd name="T32" fmla="*/ 159014 w 1124857"/>
              <a:gd name="T33" fmla="*/ 375443 h 846667"/>
              <a:gd name="T34" fmla="*/ 43368 w 1124857"/>
              <a:gd name="T35" fmla="*/ 346838 h 846667"/>
              <a:gd name="T36" fmla="*/ 14454 w 1124857"/>
              <a:gd name="T37" fmla="*/ 303929 h 846667"/>
              <a:gd name="T38" fmla="*/ 14454 w 1124857"/>
              <a:gd name="T39" fmla="*/ 282477 h 846667"/>
              <a:gd name="T40" fmla="*/ 101190 w 1124857"/>
              <a:gd name="T41" fmla="*/ 282477 h 846667"/>
              <a:gd name="T42" fmla="*/ 159014 w 1124857"/>
              <a:gd name="T43" fmla="*/ 303929 h 846667"/>
              <a:gd name="T44" fmla="*/ 216838 w 1124857"/>
              <a:gd name="T45" fmla="*/ 303929 h 846667"/>
              <a:gd name="T46" fmla="*/ 318029 w 1124857"/>
              <a:gd name="T47" fmla="*/ 296779 h 846667"/>
              <a:gd name="T48" fmla="*/ 361396 w 1124857"/>
              <a:gd name="T49" fmla="*/ 296779 h 846667"/>
              <a:gd name="T50" fmla="*/ 404764 w 1124857"/>
              <a:gd name="T51" fmla="*/ 289628 h 846667"/>
              <a:gd name="T52" fmla="*/ 375852 w 1124857"/>
              <a:gd name="T53" fmla="*/ 261022 h 846667"/>
              <a:gd name="T54" fmla="*/ 216838 w 1124857"/>
              <a:gd name="T55" fmla="*/ 218115 h 846667"/>
              <a:gd name="T56" fmla="*/ 216838 w 1124857"/>
              <a:gd name="T57" fmla="*/ 182359 h 846667"/>
              <a:gd name="T58" fmla="*/ 187925 w 1124857"/>
              <a:gd name="T59" fmla="*/ 153754 h 846667"/>
              <a:gd name="T60" fmla="*/ 187925 w 1124857"/>
              <a:gd name="T61" fmla="*/ 125148 h 846667"/>
              <a:gd name="T62" fmla="*/ 231293 w 1124857"/>
              <a:gd name="T63" fmla="*/ 117997 h 846667"/>
              <a:gd name="T64" fmla="*/ 318029 w 1124857"/>
              <a:gd name="T65" fmla="*/ 110847 h 846667"/>
              <a:gd name="T66" fmla="*/ 404764 w 1124857"/>
              <a:gd name="T67" fmla="*/ 103694 h 846667"/>
              <a:gd name="T68" fmla="*/ 491498 w 1124857"/>
              <a:gd name="T69" fmla="*/ 75089 h 846667"/>
              <a:gd name="T70" fmla="*/ 549323 w 1124857"/>
              <a:gd name="T71" fmla="*/ 39333 h 84666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24857"/>
              <a:gd name="T109" fmla="*/ 0 h 846667"/>
              <a:gd name="T110" fmla="*/ 1124857 w 1124857"/>
              <a:gd name="T111" fmla="*/ 846667 h 84666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24857" h="846667">
                <a:moveTo>
                  <a:pt x="551543" y="79829"/>
                </a:moveTo>
                <a:cubicBezTo>
                  <a:pt x="612019" y="55638"/>
                  <a:pt x="793448" y="14514"/>
                  <a:pt x="856343" y="7257"/>
                </a:cubicBezTo>
                <a:cubicBezTo>
                  <a:pt x="919238" y="0"/>
                  <a:pt x="914400" y="19353"/>
                  <a:pt x="928914" y="36286"/>
                </a:cubicBezTo>
                <a:cubicBezTo>
                  <a:pt x="943428" y="53219"/>
                  <a:pt x="938590" y="77409"/>
                  <a:pt x="943428" y="108857"/>
                </a:cubicBezTo>
                <a:cubicBezTo>
                  <a:pt x="948266" y="140305"/>
                  <a:pt x="948267" y="193524"/>
                  <a:pt x="957943" y="224972"/>
                </a:cubicBezTo>
                <a:cubicBezTo>
                  <a:pt x="967619" y="256420"/>
                  <a:pt x="982133" y="270934"/>
                  <a:pt x="1001485" y="297543"/>
                </a:cubicBezTo>
                <a:cubicBezTo>
                  <a:pt x="1020837" y="324152"/>
                  <a:pt x="1054705" y="343505"/>
                  <a:pt x="1074057" y="384629"/>
                </a:cubicBezTo>
                <a:cubicBezTo>
                  <a:pt x="1093410" y="425753"/>
                  <a:pt x="1124857" y="483810"/>
                  <a:pt x="1117600" y="544286"/>
                </a:cubicBezTo>
                <a:cubicBezTo>
                  <a:pt x="1110343" y="604762"/>
                  <a:pt x="1071638" y="711200"/>
                  <a:pt x="1030514" y="747486"/>
                </a:cubicBezTo>
                <a:cubicBezTo>
                  <a:pt x="989390" y="783772"/>
                  <a:pt x="909562" y="759581"/>
                  <a:pt x="870857" y="762000"/>
                </a:cubicBezTo>
                <a:cubicBezTo>
                  <a:pt x="832152" y="764419"/>
                  <a:pt x="822475" y="754743"/>
                  <a:pt x="798285" y="762000"/>
                </a:cubicBezTo>
                <a:cubicBezTo>
                  <a:pt x="774095" y="769257"/>
                  <a:pt x="766838" y="805543"/>
                  <a:pt x="725714" y="805543"/>
                </a:cubicBezTo>
                <a:cubicBezTo>
                  <a:pt x="684590" y="805543"/>
                  <a:pt x="604762" y="757162"/>
                  <a:pt x="551543" y="762000"/>
                </a:cubicBezTo>
                <a:cubicBezTo>
                  <a:pt x="498324" y="766838"/>
                  <a:pt x="440267" y="822477"/>
                  <a:pt x="406400" y="834572"/>
                </a:cubicBezTo>
                <a:cubicBezTo>
                  <a:pt x="372533" y="846667"/>
                  <a:pt x="377372" y="836991"/>
                  <a:pt x="348343" y="834572"/>
                </a:cubicBezTo>
                <a:cubicBezTo>
                  <a:pt x="319314" y="832153"/>
                  <a:pt x="263676" y="832152"/>
                  <a:pt x="232228" y="820057"/>
                </a:cubicBezTo>
                <a:cubicBezTo>
                  <a:pt x="200780" y="807962"/>
                  <a:pt x="191104" y="781352"/>
                  <a:pt x="159657" y="762000"/>
                </a:cubicBezTo>
                <a:cubicBezTo>
                  <a:pt x="128210" y="742648"/>
                  <a:pt x="67733" y="728133"/>
                  <a:pt x="43543" y="703943"/>
                </a:cubicBezTo>
                <a:cubicBezTo>
                  <a:pt x="19353" y="679753"/>
                  <a:pt x="19352" y="638629"/>
                  <a:pt x="14514" y="616857"/>
                </a:cubicBezTo>
                <a:cubicBezTo>
                  <a:pt x="9676" y="595086"/>
                  <a:pt x="0" y="580571"/>
                  <a:pt x="14514" y="573314"/>
                </a:cubicBezTo>
                <a:cubicBezTo>
                  <a:pt x="29028" y="566057"/>
                  <a:pt x="77410" y="566057"/>
                  <a:pt x="101600" y="573314"/>
                </a:cubicBezTo>
                <a:cubicBezTo>
                  <a:pt x="125790" y="580571"/>
                  <a:pt x="140305" y="609600"/>
                  <a:pt x="159657" y="616857"/>
                </a:cubicBezTo>
                <a:cubicBezTo>
                  <a:pt x="179009" y="624114"/>
                  <a:pt x="191105" y="619276"/>
                  <a:pt x="217714" y="616857"/>
                </a:cubicBezTo>
                <a:cubicBezTo>
                  <a:pt x="244324" y="614438"/>
                  <a:pt x="295124" y="604762"/>
                  <a:pt x="319314" y="602343"/>
                </a:cubicBezTo>
                <a:cubicBezTo>
                  <a:pt x="343504" y="599924"/>
                  <a:pt x="348343" y="604762"/>
                  <a:pt x="362857" y="602343"/>
                </a:cubicBezTo>
                <a:cubicBezTo>
                  <a:pt x="377371" y="599924"/>
                  <a:pt x="403981" y="599924"/>
                  <a:pt x="406400" y="587829"/>
                </a:cubicBezTo>
                <a:cubicBezTo>
                  <a:pt x="408819" y="575734"/>
                  <a:pt x="408819" y="553962"/>
                  <a:pt x="377371" y="529772"/>
                </a:cubicBezTo>
                <a:cubicBezTo>
                  <a:pt x="345923" y="505582"/>
                  <a:pt x="244323" y="469296"/>
                  <a:pt x="217714" y="442686"/>
                </a:cubicBezTo>
                <a:cubicBezTo>
                  <a:pt x="191105" y="416076"/>
                  <a:pt x="222552" y="391886"/>
                  <a:pt x="217714" y="370114"/>
                </a:cubicBezTo>
                <a:cubicBezTo>
                  <a:pt x="212876" y="348343"/>
                  <a:pt x="193523" y="331409"/>
                  <a:pt x="188685" y="312057"/>
                </a:cubicBezTo>
                <a:cubicBezTo>
                  <a:pt x="183847" y="292705"/>
                  <a:pt x="181428" y="266095"/>
                  <a:pt x="188685" y="254000"/>
                </a:cubicBezTo>
                <a:cubicBezTo>
                  <a:pt x="195942" y="241905"/>
                  <a:pt x="210457" y="244324"/>
                  <a:pt x="232228" y="239486"/>
                </a:cubicBezTo>
                <a:cubicBezTo>
                  <a:pt x="253999" y="234648"/>
                  <a:pt x="319314" y="224972"/>
                  <a:pt x="319314" y="224972"/>
                </a:cubicBezTo>
                <a:cubicBezTo>
                  <a:pt x="348343" y="220134"/>
                  <a:pt x="377372" y="222552"/>
                  <a:pt x="406400" y="210457"/>
                </a:cubicBezTo>
                <a:cubicBezTo>
                  <a:pt x="435429" y="198362"/>
                  <a:pt x="471714" y="176591"/>
                  <a:pt x="493485" y="152400"/>
                </a:cubicBezTo>
                <a:cubicBezTo>
                  <a:pt x="515256" y="128210"/>
                  <a:pt x="491067" y="104020"/>
                  <a:pt x="551543" y="79829"/>
                </a:cubicBezTo>
                <a:close/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7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9" grpId="0"/>
      <p:bldP spid="10547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599" y="4278924"/>
            <a:ext cx="10972800" cy="1143000"/>
          </a:xfrm>
        </p:spPr>
        <p:txBody>
          <a:bodyPr/>
          <a:lstStyle/>
          <a:p>
            <a:pPr algn="l">
              <a:defRPr/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   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B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ảng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33.2.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chỉ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tiêu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vùng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kinh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tế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trọng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phía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Nam. </a:t>
            </a:r>
          </a:p>
        </p:txBody>
      </p:sp>
      <p:graphicFrame>
        <p:nvGraphicFramePr>
          <p:cNvPr id="74797" name="Group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109734"/>
              </p:ext>
            </p:extLst>
          </p:nvPr>
        </p:nvGraphicFramePr>
        <p:xfrm>
          <a:off x="1981200" y="1600200"/>
          <a:ext cx="8229600" cy="278923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Tổng GDP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GDP công nghiệp- xây dựng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Giá trị xuất khẩu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3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Vùng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kinh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tế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trọng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điểm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phía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Nam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35.1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56.6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60.3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4801" name="Rectangle 49"/>
          <p:cNvSpPr>
            <a:spLocks noChangeArrowheads="1"/>
          </p:cNvSpPr>
          <p:nvPr/>
        </p:nvSpPr>
        <p:spPr bwMode="auto">
          <a:xfrm>
            <a:off x="391885" y="550968"/>
            <a:ext cx="11408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    </a:t>
            </a:r>
            <a:r>
              <a:rPr lang="en-US" altLang="en-US" b="1" dirty="0" err="1">
                <a:solidFill>
                  <a:srgbClr val="FF0000"/>
                </a:solidFill>
              </a:rPr>
              <a:t>Nhận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xét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vai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trò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của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vùng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kinh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tế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trọng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điểm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phía</a:t>
            </a:r>
            <a:r>
              <a:rPr lang="en-US" altLang="en-US" b="1" dirty="0">
                <a:solidFill>
                  <a:srgbClr val="FF0000"/>
                </a:solidFill>
              </a:rPr>
              <a:t> Nam </a:t>
            </a:r>
            <a:r>
              <a:rPr lang="en-US" altLang="en-US" b="1" dirty="0" err="1">
                <a:solidFill>
                  <a:srgbClr val="FF0000"/>
                </a:solidFill>
              </a:rPr>
              <a:t>đối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với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cả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nước</a:t>
            </a:r>
            <a:r>
              <a:rPr lang="en-US" altLang="en-US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22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1905001" y="914400"/>
            <a:ext cx="222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Dịch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vụ</a:t>
            </a:r>
            <a:endParaRPr lang="en-US" altLang="en-US" b="1" u="sng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39" name="Text Box 4"/>
          <p:cNvSpPr txBox="1">
            <a:spLocks noChangeArrowheads="1"/>
          </p:cNvSpPr>
          <p:nvPr/>
        </p:nvSpPr>
        <p:spPr bwMode="auto">
          <a:xfrm>
            <a:off x="1768475" y="1519238"/>
            <a:ext cx="891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V.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42340" name="Text Box 5"/>
          <p:cNvSpPr txBox="1">
            <a:spLocks noChangeArrowheads="1"/>
          </p:cNvSpPr>
          <p:nvPr/>
        </p:nvSpPr>
        <p:spPr bwMode="auto">
          <a:xfrm>
            <a:off x="1828800" y="1981201"/>
            <a:ext cx="434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b="1" u="sng">
                <a:solidFill>
                  <a:srgbClr val="000099"/>
                </a:solidFill>
                <a:latin typeface="Times New Roman" panose="02020603050405020304" pitchFamily="18" charset="0"/>
              </a:rPr>
              <a:t>Các trung tâm kinh tế:</a:t>
            </a:r>
          </a:p>
        </p:txBody>
      </p:sp>
      <p:sp>
        <p:nvSpPr>
          <p:cNvPr id="142341" name="Text Box 6"/>
          <p:cNvSpPr txBox="1">
            <a:spLocks noChangeArrowheads="1"/>
          </p:cNvSpPr>
          <p:nvPr/>
        </p:nvSpPr>
        <p:spPr bwMode="auto">
          <a:xfrm>
            <a:off x="1752600" y="2438401"/>
            <a:ext cx="777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    TP Hồ Chí Minh, Biên Hoà, Vũng Tàu là 3 trung tâm kinh tế lớn ở Đông Nam Bộ =&gt; Tam giác kinh tế mạnh.</a:t>
            </a:r>
          </a:p>
        </p:txBody>
      </p:sp>
      <p:sp>
        <p:nvSpPr>
          <p:cNvPr id="142342" name="Text Box 7"/>
          <p:cNvSpPr txBox="1">
            <a:spLocks noChangeArrowheads="1"/>
          </p:cNvSpPr>
          <p:nvPr/>
        </p:nvSpPr>
        <p:spPr bwMode="auto">
          <a:xfrm>
            <a:off x="1905001" y="4303714"/>
            <a:ext cx="549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343" name="Text Box 8"/>
          <p:cNvSpPr txBox="1">
            <a:spLocks noChangeArrowheads="1"/>
          </p:cNvSpPr>
          <p:nvPr/>
        </p:nvSpPr>
        <p:spPr bwMode="auto">
          <a:xfrm>
            <a:off x="1828800" y="3271838"/>
            <a:ext cx="655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b="1" u="sng">
                <a:solidFill>
                  <a:srgbClr val="000099"/>
                </a:solidFill>
                <a:latin typeface="Times New Roman" panose="02020603050405020304" pitchFamily="18" charset="0"/>
              </a:rPr>
              <a:t>Vùng kinh tế trọng điểm phía Nam: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1828800" y="3733800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tỉnh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Nam 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2345" name="Rectangle 12"/>
          <p:cNvSpPr>
            <a:spLocks noChangeArrowheads="1"/>
          </p:cNvSpPr>
          <p:nvPr/>
        </p:nvSpPr>
        <p:spPr bwMode="auto">
          <a:xfrm>
            <a:off x="1905001" y="171451"/>
            <a:ext cx="8001000" cy="609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Tiết</a:t>
            </a:r>
            <a:r>
              <a:rPr lang="en-US" altLang="en-US" b="1" dirty="0">
                <a:solidFill>
                  <a:srgbClr val="FF0000"/>
                </a:solidFill>
              </a:rPr>
              <a:t> 39 – </a:t>
            </a:r>
            <a:r>
              <a:rPr lang="en-US" altLang="en-US" b="1" dirty="0" err="1">
                <a:solidFill>
                  <a:srgbClr val="FF0000"/>
                </a:solidFill>
              </a:rPr>
              <a:t>Bài</a:t>
            </a:r>
            <a:r>
              <a:rPr lang="en-US" altLang="en-US" b="1" dirty="0">
                <a:solidFill>
                  <a:srgbClr val="FF0000"/>
                </a:solidFill>
              </a:rPr>
              <a:t> 33: </a:t>
            </a:r>
            <a:r>
              <a:rPr lang="en-US" altLang="en-US" sz="2800" b="1" dirty="0">
                <a:solidFill>
                  <a:srgbClr val="FF0000"/>
                </a:solidFill>
              </a:rPr>
              <a:t>VÙNG ĐÔNG NAM BỘ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</a:rPr>
              <a:t>tiếp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theo</a:t>
            </a:r>
            <a:r>
              <a:rPr lang="en-US" altLang="en-US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918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4286250" cy="28575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ieu t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07" y="76200"/>
            <a:ext cx="4114800" cy="28194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733800" y="2895601"/>
            <a:ext cx="518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thống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Siêu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chợ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30" name="Picture 10" descr="Trung tam thuong mai Sai g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32" y="3413759"/>
            <a:ext cx="432761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Cho Dong Xuan - Ha N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2"/>
          <a:stretch>
            <a:fillRect/>
          </a:stretch>
        </p:blipFill>
        <p:spPr bwMode="auto">
          <a:xfrm>
            <a:off x="6248401" y="3413759"/>
            <a:ext cx="4267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6248401" y="6448063"/>
            <a:ext cx="4189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rgbClr val="0000CC"/>
                </a:solidFill>
              </a:rPr>
              <a:t>Chợ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</a:rPr>
              <a:t>Bến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</a:rPr>
              <a:t>Thành</a:t>
            </a:r>
            <a:r>
              <a:rPr lang="en-US" altLang="en-US" sz="2000" b="1" dirty="0">
                <a:solidFill>
                  <a:srgbClr val="0000CC"/>
                </a:solidFill>
              </a:rPr>
              <a:t>- TP. </a:t>
            </a:r>
            <a:r>
              <a:rPr lang="en-US" altLang="en-US" sz="2000" b="1" dirty="0" err="1">
                <a:solidFill>
                  <a:srgbClr val="0000CC"/>
                </a:solidFill>
              </a:rPr>
              <a:t>Hồ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</a:rPr>
              <a:t>Chí</a:t>
            </a:r>
            <a:r>
              <a:rPr lang="en-US" altLang="en-US" sz="2000" b="1" dirty="0">
                <a:solidFill>
                  <a:srgbClr val="0000CC"/>
                </a:solidFill>
              </a:rPr>
              <a:t> Minh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1828801" y="6461126"/>
            <a:ext cx="3946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rgbClr val="0000CC"/>
                </a:solidFill>
              </a:rPr>
              <a:t>Trung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</a:rPr>
              <a:t>tâm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</a:rPr>
              <a:t>thương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</a:rPr>
              <a:t>mại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</a:rPr>
              <a:t>Sài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</a:rPr>
              <a:t>Gòn</a:t>
            </a:r>
            <a:endParaRPr lang="en-US" altLang="en-US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34" grpId="0"/>
      <p:bldP spid="51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on d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20000" r="34999" b="42667"/>
          <a:stretch>
            <a:fillRect/>
          </a:stretch>
        </p:blipFill>
        <p:spPr bwMode="auto">
          <a:xfrm>
            <a:off x="1828800" y="228600"/>
            <a:ext cx="457200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553200" y="6384926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Cảng Sài Gòn </a:t>
            </a:r>
          </a:p>
        </p:txBody>
      </p:sp>
      <p:pic>
        <p:nvPicPr>
          <p:cNvPr id="7177" name="Picture 9" descr="khach s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09989"/>
            <a:ext cx="4724400" cy="2690811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057400" y="6461126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Khách sạn – nhà hàng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362200" y="3313114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Côn Đảo</a:t>
            </a:r>
          </a:p>
        </p:txBody>
      </p:sp>
      <p:sp>
        <p:nvSpPr>
          <p:cNvPr id="7212" name="Rectangle 44"/>
          <p:cNvSpPr>
            <a:spLocks noChangeArrowheads="1"/>
          </p:cNvSpPr>
          <p:nvPr/>
        </p:nvSpPr>
        <p:spPr bwMode="auto">
          <a:xfrm>
            <a:off x="6742611" y="916577"/>
            <a:ext cx="386442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    Qua </a:t>
            </a:r>
            <a:r>
              <a:rPr lang="en-US" altLang="en-US" sz="2800" b="1" dirty="0" err="1">
                <a:solidFill>
                  <a:srgbClr val="FF0000"/>
                </a:solidFill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ảnh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trên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nhận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xét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hoạt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động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dịch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vụ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Đông</a:t>
            </a:r>
            <a:r>
              <a:rPr lang="en-US" altLang="en-US" sz="2800" b="1" dirty="0">
                <a:solidFill>
                  <a:srgbClr val="FF0000"/>
                </a:solidFill>
              </a:rPr>
              <a:t> Nam </a:t>
            </a:r>
            <a:r>
              <a:rPr lang="en-US" altLang="en-US" sz="2800" b="1" dirty="0" err="1">
                <a:solidFill>
                  <a:srgbClr val="FF0000"/>
                </a:solidFill>
              </a:rPr>
              <a:t>Bộ</a:t>
            </a:r>
            <a:r>
              <a:rPr lang="en-US" altLang="en-US" sz="28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21864" name="Picture 45" descr="cangSaiG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11" y="3759994"/>
            <a:ext cx="411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49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78" grpId="0"/>
      <p:bldP spid="7179" grpId="0"/>
      <p:bldP spid="72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Text Box 5"/>
          <p:cNvSpPr txBox="1">
            <a:spLocks noChangeArrowheads="1"/>
          </p:cNvSpPr>
          <p:nvPr/>
        </p:nvSpPr>
        <p:spPr bwMode="auto">
          <a:xfrm>
            <a:off x="1828801" y="838201"/>
            <a:ext cx="2225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Dịch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676400" y="1371600"/>
            <a:ext cx="971731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-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Cô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caáu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ña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dạng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: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Thương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mại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,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bưu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chính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viễn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thoâng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,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giao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thoâng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vaän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taûi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, du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lịch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,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xuất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nhập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khẩu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...</a:t>
            </a:r>
          </a:p>
        </p:txBody>
      </p:sp>
      <p:sp>
        <p:nvSpPr>
          <p:cNvPr id="122885" name="Rectangle 162"/>
          <p:cNvSpPr>
            <a:spLocks noChangeArrowheads="1"/>
          </p:cNvSpPr>
          <p:nvPr/>
        </p:nvSpPr>
        <p:spPr bwMode="auto">
          <a:xfrm>
            <a:off x="1905000" y="152400"/>
            <a:ext cx="8001000" cy="609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 </a:t>
            </a:r>
            <a:r>
              <a:rPr lang="en-US" altLang="en-US" b="1" u="sng">
                <a:solidFill>
                  <a:srgbClr val="FF0000"/>
                </a:solidFill>
              </a:rPr>
              <a:t>Bài 33</a:t>
            </a:r>
            <a:r>
              <a:rPr lang="en-US" altLang="en-US" b="1">
                <a:solidFill>
                  <a:srgbClr val="FF0000"/>
                </a:solidFill>
              </a:rPr>
              <a:t>: </a:t>
            </a:r>
            <a:r>
              <a:rPr lang="en-US" altLang="en-US" sz="2800" b="1">
                <a:solidFill>
                  <a:srgbClr val="FF0000"/>
                </a:solidFill>
              </a:rPr>
              <a:t>VÙNG ĐÔNG NAM BỘ</a:t>
            </a:r>
            <a:r>
              <a:rPr lang="en-US" altLang="en-US" sz="4000" b="1">
                <a:solidFill>
                  <a:srgbClr val="FF0000"/>
                </a:solidFill>
              </a:rPr>
              <a:t> </a:t>
            </a:r>
            <a:r>
              <a:rPr lang="en-US" altLang="en-US" b="1">
                <a:solidFill>
                  <a:srgbClr val="FF0000"/>
                </a:solidFill>
              </a:rPr>
              <a:t>(tiếp theo)</a:t>
            </a:r>
          </a:p>
        </p:txBody>
      </p:sp>
    </p:spTree>
    <p:extLst>
      <p:ext uri="{BB962C8B-B14F-4D97-AF65-F5344CB8AC3E}">
        <p14:creationId xmlns:p14="http://schemas.microsoft.com/office/powerpoint/2010/main" val="342596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19" name="Group 47"/>
          <p:cNvGraphicFramePr>
            <a:graphicFrameLocks noGrp="1"/>
          </p:cNvGraphicFramePr>
          <p:nvPr>
            <p:ph/>
          </p:nvPr>
        </p:nvGraphicFramePr>
        <p:xfrm>
          <a:off x="2362200" y="1752600"/>
          <a:ext cx="7391400" cy="3438524"/>
        </p:xfrm>
        <a:graphic>
          <a:graphicData uri="http://schemas.openxmlformats.org/drawingml/2006/table">
            <a:tbl>
              <a:tblPr/>
              <a:tblGrid>
                <a:gridCol w="369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6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   Năm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Tiêu chí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1995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Tổng mức bán lẻ hàng hoá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35,8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34,9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Số lượng hành khách  vận chuyển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Số lượng hàng hoá vận chuyển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15,9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705" name="Line 33"/>
          <p:cNvSpPr>
            <a:spLocks noChangeShapeType="1"/>
          </p:cNvSpPr>
          <p:nvPr/>
        </p:nvSpPr>
        <p:spPr bwMode="auto">
          <a:xfrm>
            <a:off x="2438400" y="1752600"/>
            <a:ext cx="3581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1841500" y="5393641"/>
            <a:ext cx="87630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Dựa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33.1: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dịch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2184400" y="685801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Bảng 33.1. Tỉ trọng một số chỉ tiêu dịch vụ ở Đông Nam Bộ so với cả nước (cả nước = 100%)</a:t>
            </a:r>
          </a:p>
        </p:txBody>
      </p:sp>
      <p:sp>
        <p:nvSpPr>
          <p:cNvPr id="28717" name="Rectangle 45"/>
          <p:cNvSpPr>
            <a:spLocks noChangeArrowheads="1"/>
          </p:cNvSpPr>
          <p:nvPr/>
        </p:nvSpPr>
        <p:spPr bwMode="auto">
          <a:xfrm>
            <a:off x="8686800" y="2743200"/>
            <a:ext cx="8382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33,1</a:t>
            </a:r>
          </a:p>
        </p:txBody>
      </p:sp>
      <p:sp>
        <p:nvSpPr>
          <p:cNvPr id="28718" name="Rectangle 46"/>
          <p:cNvSpPr>
            <a:spLocks noChangeArrowheads="1"/>
          </p:cNvSpPr>
          <p:nvPr/>
        </p:nvSpPr>
        <p:spPr bwMode="auto">
          <a:xfrm>
            <a:off x="8686800" y="3581400"/>
            <a:ext cx="8382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30,3</a:t>
            </a:r>
          </a:p>
        </p:txBody>
      </p:sp>
    </p:spTree>
    <p:extLst>
      <p:ext uri="{BB962C8B-B14F-4D97-AF65-F5344CB8AC3E}">
        <p14:creationId xmlns:p14="http://schemas.microsoft.com/office/powerpoint/2010/main" val="419833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6" grpId="0" animBg="1"/>
      <p:bldP spid="28707" grpId="0"/>
      <p:bldP spid="28717" grpId="0" animBg="1"/>
      <p:bldP spid="287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ext Box 4"/>
          <p:cNvSpPr txBox="1">
            <a:spLocks noChangeArrowheads="1"/>
          </p:cNvSpPr>
          <p:nvPr/>
        </p:nvSpPr>
        <p:spPr bwMode="auto">
          <a:xfrm>
            <a:off x="1153886" y="849312"/>
            <a:ext cx="2225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Dịch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24932" name="Text Box 5"/>
          <p:cNvSpPr txBox="1">
            <a:spLocks noChangeArrowheads="1"/>
          </p:cNvSpPr>
          <p:nvPr/>
        </p:nvSpPr>
        <p:spPr bwMode="auto">
          <a:xfrm>
            <a:off x="1752599" y="1460500"/>
            <a:ext cx="92985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-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Cô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caáu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ña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dạng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: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Thương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mại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,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bưu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chính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viễn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thoâng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,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giao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thoâng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vaän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taûi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, du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lịch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,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xuất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nhập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VNI-Times" pitchFamily="2" charset="0"/>
              </a:rPr>
              <a:t>khẩu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...</a:t>
            </a:r>
          </a:p>
        </p:txBody>
      </p:sp>
      <p:sp>
        <p:nvSpPr>
          <p:cNvPr id="124933" name="Rectangle 6"/>
          <p:cNvSpPr>
            <a:spLocks noChangeArrowheads="1"/>
          </p:cNvSpPr>
          <p:nvPr/>
        </p:nvSpPr>
        <p:spPr bwMode="auto">
          <a:xfrm>
            <a:off x="1905000" y="152400"/>
            <a:ext cx="8001000" cy="609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</a:rPr>
              <a:t> 33</a:t>
            </a:r>
            <a:r>
              <a:rPr lang="en-US" altLang="en-US" b="1" dirty="0">
                <a:solidFill>
                  <a:srgbClr val="FF0000"/>
                </a:solidFill>
              </a:rPr>
              <a:t>: </a:t>
            </a:r>
            <a:r>
              <a:rPr lang="en-US" altLang="en-US" sz="2800" b="1" dirty="0">
                <a:solidFill>
                  <a:srgbClr val="FF0000"/>
                </a:solidFill>
              </a:rPr>
              <a:t>VÙNG ĐÔNG NAM BỘ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</a:rPr>
              <a:t>tiếp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theo</a:t>
            </a:r>
            <a:r>
              <a:rPr lang="en-US" altLang="en-US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752598" y="2512943"/>
            <a:ext cx="88283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451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3886200"/>
            <a:ext cx="85344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Hình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33.1</a:t>
            </a:r>
            <a:r>
              <a:rPr lang="en-US" sz="40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đồ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trọng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Đông</a:t>
            </a:r>
            <a:r>
              <a:rPr lang="en-US" sz="2200" dirty="0"/>
              <a:t> Nam </a:t>
            </a:r>
            <a:r>
              <a:rPr lang="en-US" sz="2200" dirty="0" err="1"/>
              <a:t>Bộ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tổng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vốn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tư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nước</a:t>
            </a:r>
            <a:r>
              <a:rPr lang="en-US" sz="2200" dirty="0"/>
              <a:t> </a:t>
            </a:r>
            <a:r>
              <a:rPr lang="en-US" sz="2200" dirty="0" err="1"/>
              <a:t>ngoài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Việt</a:t>
            </a:r>
            <a:r>
              <a:rPr lang="en-US" sz="2200" dirty="0"/>
              <a:t> Nam, </a:t>
            </a:r>
            <a:r>
              <a:rPr lang="en-US" sz="2200" dirty="0" err="1"/>
              <a:t>năm</a:t>
            </a:r>
            <a:r>
              <a:rPr lang="en-US" sz="2200" dirty="0"/>
              <a:t> 2003 </a:t>
            </a:r>
            <a:br>
              <a:rPr lang="en-US" sz="2200" dirty="0"/>
            </a:br>
            <a:r>
              <a:rPr lang="en-US" sz="2200" dirty="0"/>
              <a:t>( </a:t>
            </a:r>
            <a:r>
              <a:rPr lang="en-US" sz="2200" dirty="0" err="1"/>
              <a:t>cả</a:t>
            </a:r>
            <a:r>
              <a:rPr lang="en-US" sz="2200" dirty="0"/>
              <a:t> </a:t>
            </a:r>
            <a:r>
              <a:rPr lang="en-US" sz="2200" dirty="0" err="1"/>
              <a:t>nước</a:t>
            </a:r>
            <a:r>
              <a:rPr lang="en-US" sz="2200" dirty="0"/>
              <a:t> =100%)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 rot="216565">
            <a:off x="2590801" y="838200"/>
            <a:ext cx="3140075" cy="2895600"/>
            <a:chOff x="1008" y="720"/>
            <a:chExt cx="2160" cy="2160"/>
          </a:xfrm>
        </p:grpSpPr>
        <p:sp>
          <p:nvSpPr>
            <p:cNvPr id="503818" name="PubChord"/>
            <p:cNvSpPr>
              <a:spLocks noEditPoints="1" noChangeArrowheads="1"/>
            </p:cNvSpPr>
            <p:nvPr/>
          </p:nvSpPr>
          <p:spPr bwMode="auto">
            <a:xfrm>
              <a:off x="1008" y="720"/>
              <a:ext cx="2160" cy="2160"/>
            </a:xfrm>
            <a:custGeom>
              <a:avLst/>
              <a:gdLst>
                <a:gd name="G0" fmla="+- 0 0 0"/>
                <a:gd name="G1" fmla="sin 10800 2925051"/>
                <a:gd name="G2" fmla="cos 10800 2925051"/>
                <a:gd name="G3" fmla="sin 10800 2949120"/>
                <a:gd name="G4" fmla="cos 10800 294912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18485 w 21600"/>
                <a:gd name="T1" fmla="*/ 18387 h 21600"/>
                <a:gd name="T2" fmla="*/ 18460 w 21600"/>
                <a:gd name="T3" fmla="*/ 18411 h 21600"/>
                <a:gd name="T4" fmla="*/ 18436 w 21600"/>
                <a:gd name="T5" fmla="*/ 18436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8485" y="18387"/>
                  </a:moveTo>
                  <a:cubicBezTo>
                    <a:pt x="20481" y="16366"/>
                    <a:pt x="21600" y="13640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3664" y="21600"/>
                    <a:pt x="16411" y="20462"/>
                    <a:pt x="18436" y="18436"/>
                  </a:cubicBezTo>
                  <a:close/>
                </a:path>
              </a:pathLst>
            </a:custGeom>
            <a:solidFill>
              <a:srgbClr val="FFE05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25964" name="PubPieSlice"/>
            <p:cNvSpPr>
              <a:spLocks noEditPoints="1" noChangeArrowheads="1"/>
            </p:cNvSpPr>
            <p:nvPr/>
          </p:nvSpPr>
          <p:spPr bwMode="auto">
            <a:xfrm rot="-5557987">
              <a:off x="1008" y="720"/>
              <a:ext cx="2160" cy="21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0 w 21600"/>
                <a:gd name="T10" fmla="*/ 3160 h 21600"/>
                <a:gd name="T11" fmla="*/ 18440 w 21600"/>
                <a:gd name="T12" fmla="*/ 1844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45" y="9812"/>
                  </a:moveTo>
                  <a:cubicBezTo>
                    <a:pt x="15" y="10140"/>
                    <a:pt x="0" y="10470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lnTo>
                    <a:pt x="10800" y="10800"/>
                  </a:lnTo>
                  <a:lnTo>
                    <a:pt x="45" y="981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3820" name="Text Box 12"/>
          <p:cNvSpPr txBox="1">
            <a:spLocks noChangeArrowheads="1"/>
          </p:cNvSpPr>
          <p:nvPr/>
        </p:nvSpPr>
        <p:spPr bwMode="auto">
          <a:xfrm>
            <a:off x="2971800" y="1905000"/>
            <a:ext cx="9906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49.9</a:t>
            </a:r>
          </a:p>
        </p:txBody>
      </p:sp>
      <p:sp>
        <p:nvSpPr>
          <p:cNvPr id="503819" name="Text Box 11"/>
          <p:cNvSpPr txBox="1">
            <a:spLocks noChangeArrowheads="1"/>
          </p:cNvSpPr>
          <p:nvPr/>
        </p:nvSpPr>
        <p:spPr bwMode="auto">
          <a:xfrm>
            <a:off x="4343400" y="1981200"/>
            <a:ext cx="12192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50,1</a:t>
            </a:r>
          </a:p>
        </p:txBody>
      </p:sp>
      <p:sp>
        <p:nvSpPr>
          <p:cNvPr id="503822" name="Rectangle 14"/>
          <p:cNvSpPr>
            <a:spLocks noChangeArrowheads="1"/>
          </p:cNvSpPr>
          <p:nvPr/>
        </p:nvSpPr>
        <p:spPr bwMode="auto">
          <a:xfrm>
            <a:off x="6096000" y="2895600"/>
            <a:ext cx="914400" cy="381000"/>
          </a:xfrm>
          <a:prstGeom prst="rect">
            <a:avLst/>
          </a:prstGeom>
          <a:solidFill>
            <a:srgbClr val="FFE05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03823" name="Rectangle 15"/>
          <p:cNvSpPr>
            <a:spLocks noChangeArrowheads="1"/>
          </p:cNvSpPr>
          <p:nvPr/>
        </p:nvSpPr>
        <p:spPr bwMode="auto">
          <a:xfrm>
            <a:off x="6096000" y="2209800"/>
            <a:ext cx="9144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03824" name="Text Box 16"/>
          <p:cNvSpPr txBox="1">
            <a:spLocks noChangeArrowheads="1"/>
          </p:cNvSpPr>
          <p:nvPr/>
        </p:nvSpPr>
        <p:spPr bwMode="auto">
          <a:xfrm>
            <a:off x="7315200" y="2209800"/>
            <a:ext cx="2667000" cy="427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Đông Nam Bộ</a:t>
            </a:r>
          </a:p>
        </p:txBody>
      </p:sp>
      <p:sp>
        <p:nvSpPr>
          <p:cNvPr id="503825" name="Text Box 17"/>
          <p:cNvSpPr txBox="1">
            <a:spLocks noChangeArrowheads="1"/>
          </p:cNvSpPr>
          <p:nvPr/>
        </p:nvSpPr>
        <p:spPr bwMode="auto">
          <a:xfrm>
            <a:off x="7391400" y="2895600"/>
            <a:ext cx="2514600" cy="427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Các vùng khác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1981200" y="5105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n-US" sz="3200" b="1" i="1">
                <a:solidFill>
                  <a:srgbClr val="FF0000"/>
                </a:solidFill>
                <a:latin typeface="VNI-Times" pitchFamily="2" charset="0"/>
              </a:rPr>
              <a:t>Quan saùt H33.1: Nhaän xeùt tæ leä voán ñaàu tö nöôùc ngoaøi vaøo Ñoâng Nam Boä so vôùi caû nöôùc?</a:t>
            </a:r>
            <a:r>
              <a:rPr lang="en-US" altLang="en-US" sz="3200" i="1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605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0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0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50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50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50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0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20" grpId="0"/>
      <p:bldP spid="503819" grpId="0"/>
      <p:bldP spid="503822" grpId="0" animBg="1"/>
      <p:bldP spid="503823" grpId="0" animBg="1"/>
      <p:bldP spid="503824" grpId="0"/>
      <p:bldP spid="503825" grpId="0"/>
      <p:bldP spid="368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Text Box 4"/>
          <p:cNvSpPr txBox="1">
            <a:spLocks noChangeArrowheads="1"/>
          </p:cNvSpPr>
          <p:nvPr/>
        </p:nvSpPr>
        <p:spPr bwMode="auto">
          <a:xfrm>
            <a:off x="2133601" y="838201"/>
            <a:ext cx="2225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Dịch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26980" name="Text Box 5"/>
          <p:cNvSpPr txBox="1">
            <a:spLocks noChangeArrowheads="1"/>
          </p:cNvSpPr>
          <p:nvPr/>
        </p:nvSpPr>
        <p:spPr bwMode="auto">
          <a:xfrm>
            <a:off x="1752599" y="1460500"/>
            <a:ext cx="90503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99"/>
                </a:solidFill>
                <a:latin typeface="VNI-Times" pitchFamily="2" charset="0"/>
              </a:rPr>
              <a:t>- </a:t>
            </a:r>
            <a:r>
              <a:rPr lang="en-US" altLang="en-US" b="1" dirty="0" err="1">
                <a:solidFill>
                  <a:srgbClr val="000099"/>
                </a:solidFill>
                <a:latin typeface="VNI-Times" pitchFamily="2" charset="0"/>
              </a:rPr>
              <a:t>Cô</a:t>
            </a:r>
            <a:r>
              <a:rPr lang="en-US" altLang="en-US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VNI-Times" pitchFamily="2" charset="0"/>
              </a:rPr>
              <a:t>caáu</a:t>
            </a:r>
            <a:r>
              <a:rPr lang="en-US" altLang="en-US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VNI-Times" pitchFamily="2" charset="0"/>
              </a:rPr>
              <a:t>ña</a:t>
            </a:r>
            <a:r>
              <a:rPr lang="en-US" altLang="en-US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VNI-Times" pitchFamily="2" charset="0"/>
              </a:rPr>
              <a:t>dạng</a:t>
            </a:r>
            <a:r>
              <a:rPr lang="en-US" altLang="en-US" b="1" dirty="0">
                <a:solidFill>
                  <a:srgbClr val="000099"/>
                </a:solidFill>
                <a:latin typeface="VNI-Times" pitchFamily="2" charset="0"/>
              </a:rPr>
              <a:t>: </a:t>
            </a:r>
            <a:r>
              <a:rPr lang="en-US" altLang="en-US" b="1" dirty="0" err="1">
                <a:solidFill>
                  <a:srgbClr val="000099"/>
                </a:solidFill>
                <a:latin typeface="VNI-Times" pitchFamily="2" charset="0"/>
              </a:rPr>
              <a:t>Thương</a:t>
            </a:r>
            <a:r>
              <a:rPr lang="en-US" altLang="en-US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VNI-Times" pitchFamily="2" charset="0"/>
              </a:rPr>
              <a:t>mại</a:t>
            </a:r>
            <a:r>
              <a:rPr lang="en-US" altLang="en-US" b="1" dirty="0">
                <a:solidFill>
                  <a:srgbClr val="000099"/>
                </a:solidFill>
                <a:latin typeface="VNI-Times" pitchFamily="2" charset="0"/>
              </a:rPr>
              <a:t>, </a:t>
            </a:r>
            <a:r>
              <a:rPr lang="en-US" altLang="en-US" b="1" dirty="0" err="1">
                <a:solidFill>
                  <a:srgbClr val="000099"/>
                </a:solidFill>
                <a:latin typeface="VNI-Times" pitchFamily="2" charset="0"/>
              </a:rPr>
              <a:t>bưu</a:t>
            </a:r>
            <a:r>
              <a:rPr lang="en-US" altLang="en-US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VNI-Times" pitchFamily="2" charset="0"/>
              </a:rPr>
              <a:t>chính</a:t>
            </a:r>
            <a:r>
              <a:rPr lang="en-US" altLang="en-US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VNI-Times" pitchFamily="2" charset="0"/>
              </a:rPr>
              <a:t>viễn</a:t>
            </a:r>
            <a:r>
              <a:rPr lang="en-US" altLang="en-US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VNI-Times" pitchFamily="2" charset="0"/>
              </a:rPr>
              <a:t>thoâng</a:t>
            </a:r>
            <a:r>
              <a:rPr lang="en-US" altLang="en-US" b="1" dirty="0">
                <a:solidFill>
                  <a:srgbClr val="000099"/>
                </a:solidFill>
                <a:latin typeface="VNI-Times" pitchFamily="2" charset="0"/>
              </a:rPr>
              <a:t>, </a:t>
            </a:r>
            <a:r>
              <a:rPr lang="en-US" altLang="en-US" b="1" dirty="0" err="1">
                <a:solidFill>
                  <a:srgbClr val="000099"/>
                </a:solidFill>
                <a:latin typeface="VNI-Times" pitchFamily="2" charset="0"/>
              </a:rPr>
              <a:t>giao</a:t>
            </a:r>
            <a:r>
              <a:rPr lang="en-US" altLang="en-US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VNI-Times" pitchFamily="2" charset="0"/>
              </a:rPr>
              <a:t>thoâng</a:t>
            </a:r>
            <a:r>
              <a:rPr lang="en-US" altLang="en-US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VNI-Times" pitchFamily="2" charset="0"/>
              </a:rPr>
              <a:t>vaän</a:t>
            </a:r>
            <a:r>
              <a:rPr lang="en-US" altLang="en-US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VNI-Times" pitchFamily="2" charset="0"/>
              </a:rPr>
              <a:t>taûi</a:t>
            </a:r>
            <a:r>
              <a:rPr lang="en-US" altLang="en-US" b="1" dirty="0">
                <a:solidFill>
                  <a:srgbClr val="000099"/>
                </a:solidFill>
                <a:latin typeface="VNI-Times" pitchFamily="2" charset="0"/>
              </a:rPr>
              <a:t>, du </a:t>
            </a:r>
            <a:r>
              <a:rPr lang="en-US" altLang="en-US" b="1" dirty="0" err="1">
                <a:solidFill>
                  <a:srgbClr val="000099"/>
                </a:solidFill>
                <a:latin typeface="VNI-Times" pitchFamily="2" charset="0"/>
              </a:rPr>
              <a:t>lịch</a:t>
            </a:r>
            <a:r>
              <a:rPr lang="en-US" altLang="en-US" b="1" dirty="0">
                <a:solidFill>
                  <a:srgbClr val="000099"/>
                </a:solidFill>
                <a:latin typeface="VNI-Times" pitchFamily="2" charset="0"/>
              </a:rPr>
              <a:t>, </a:t>
            </a:r>
            <a:r>
              <a:rPr lang="en-US" altLang="en-US" b="1" dirty="0" err="1">
                <a:solidFill>
                  <a:srgbClr val="000099"/>
                </a:solidFill>
                <a:latin typeface="VNI-Times" pitchFamily="2" charset="0"/>
              </a:rPr>
              <a:t>xuất</a:t>
            </a:r>
            <a:r>
              <a:rPr lang="en-US" altLang="en-US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VNI-Times" pitchFamily="2" charset="0"/>
              </a:rPr>
              <a:t>nhập</a:t>
            </a:r>
            <a:r>
              <a:rPr lang="en-US" altLang="en-US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VNI-Times" pitchFamily="2" charset="0"/>
              </a:rPr>
              <a:t>khẩu</a:t>
            </a:r>
            <a:r>
              <a:rPr lang="en-US" altLang="en-US" b="1" dirty="0">
                <a:solidFill>
                  <a:srgbClr val="000099"/>
                </a:solidFill>
                <a:latin typeface="VNI-Times" pitchFamily="2" charset="0"/>
              </a:rPr>
              <a:t>...</a:t>
            </a:r>
          </a:p>
        </p:txBody>
      </p:sp>
      <p:sp>
        <p:nvSpPr>
          <p:cNvPr id="126981" name="Rectangle 6"/>
          <p:cNvSpPr>
            <a:spLocks noChangeArrowheads="1"/>
          </p:cNvSpPr>
          <p:nvPr/>
        </p:nvSpPr>
        <p:spPr bwMode="auto">
          <a:xfrm>
            <a:off x="1905000" y="152400"/>
            <a:ext cx="8001000" cy="609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 </a:t>
            </a:r>
            <a:r>
              <a:rPr lang="en-US" altLang="en-US" b="1" u="sng">
                <a:solidFill>
                  <a:srgbClr val="FF0000"/>
                </a:solidFill>
              </a:rPr>
              <a:t>Bài 33</a:t>
            </a:r>
            <a:r>
              <a:rPr lang="en-US" altLang="en-US" b="1">
                <a:solidFill>
                  <a:srgbClr val="FF0000"/>
                </a:solidFill>
              </a:rPr>
              <a:t>: </a:t>
            </a:r>
            <a:r>
              <a:rPr lang="en-US" altLang="en-US" sz="2800" b="1">
                <a:solidFill>
                  <a:srgbClr val="FF0000"/>
                </a:solidFill>
              </a:rPr>
              <a:t>VÙNG ĐÔNG NAM BỘ</a:t>
            </a:r>
            <a:r>
              <a:rPr lang="en-US" altLang="en-US" sz="4000" b="1">
                <a:solidFill>
                  <a:srgbClr val="FF0000"/>
                </a:solidFill>
              </a:rPr>
              <a:t> </a:t>
            </a:r>
            <a:r>
              <a:rPr lang="en-US" altLang="en-US" b="1">
                <a:solidFill>
                  <a:srgbClr val="FF0000"/>
                </a:solidFill>
              </a:rPr>
              <a:t>(tiếp theo)</a:t>
            </a:r>
          </a:p>
        </p:txBody>
      </p:sp>
      <p:sp>
        <p:nvSpPr>
          <p:cNvPr id="126982" name="Rectangle 8"/>
          <p:cNvSpPr>
            <a:spLocks noChangeArrowheads="1"/>
          </p:cNvSpPr>
          <p:nvPr/>
        </p:nvSpPr>
        <p:spPr bwMode="auto">
          <a:xfrm>
            <a:off x="1790700" y="2291497"/>
            <a:ext cx="9126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790700" y="2759164"/>
            <a:ext cx="8489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641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1352</Words>
  <Application>Microsoft Office PowerPoint</Application>
  <PresentationFormat>Widescreen</PresentationFormat>
  <Paragraphs>141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Tahoma</vt:lpstr>
      <vt:lpstr>Times New Roman</vt:lpstr>
      <vt:lpstr>Verdana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33.1 Biểu đồ tỉ trọng của Đông Nam Bộ trong tổng số vốn đầu tư của nước ngoài vào Việt Nam, năm 2003  ( cả nước =100%)</vt:lpstr>
      <vt:lpstr>PowerPoint Presentation</vt:lpstr>
      <vt:lpstr>PowerPoint Presentation</vt:lpstr>
      <vt:lpstr>PowerPoint Presentation</vt:lpstr>
      <vt:lpstr>Một vài mặt hàng nhập khẩu</vt:lpstr>
      <vt:lpstr>PowerPoint Presentation</vt:lpstr>
      <vt:lpstr>PowerPoint Presentation</vt:lpstr>
      <vt:lpstr>PowerPoint Presentation</vt:lpstr>
      <vt:lpstr>Rừng Sác Cần Giờ (Khu du lịch trọng điểm của Việt Nam)</vt:lpstr>
      <vt:lpstr>Tư vấn</vt:lpstr>
      <vt:lpstr>Nhiều Ngân Hàng</vt:lpstr>
      <vt:lpstr>PowerPoint Presentation</vt:lpstr>
      <vt:lpstr>PowerPoint Presentation</vt:lpstr>
      <vt:lpstr>PowerPoint Presentation</vt:lpstr>
      <vt:lpstr>Hình 6.2. Lược đồ các vùng kinh tế và vùng kinh tế trọng điểm </vt:lpstr>
      <vt:lpstr>     Bảng 33.2. Một số chỉ tiêu của vùng kinh tế trọng điểm phía Nam.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23</cp:revision>
  <dcterms:created xsi:type="dcterms:W3CDTF">2021-02-02T06:52:46Z</dcterms:created>
  <dcterms:modified xsi:type="dcterms:W3CDTF">2021-02-04T02:31:58Z</dcterms:modified>
</cp:coreProperties>
</file>